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9144000" cy="6858000"/>
  <p:embeddedFontLst>
    <p:embeddedFont>
      <p:font typeface="Arial Narrow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gBpKZR1ypRwOchJg9ayCTqoG6J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regular.fntdata"/><Relationship Id="rId14" Type="http://schemas.openxmlformats.org/officeDocument/2006/relationships/slide" Target="slides/slide9.xml"/><Relationship Id="rId17" Type="http://schemas.openxmlformats.org/officeDocument/2006/relationships/font" Target="fonts/ArialNarrow-italic.fntdata"/><Relationship Id="rId16" Type="http://schemas.openxmlformats.org/officeDocument/2006/relationships/font" Target="fonts/ArialNarrow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ArialNarrow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-2147483648" y="-2147483648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/>
          <p:nvPr>
            <p:ph idx="1" type="body"/>
          </p:nvPr>
        </p:nvSpPr>
        <p:spPr>
          <a:xfrm>
            <a:off x="-2147483648" y="-2147483648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1" type="ftr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0" type="dt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/>
          <p:nvPr/>
        </p:nvSpPr>
        <p:spPr>
          <a:xfrm>
            <a:off x="5629275" y="5248275"/>
            <a:ext cx="3514725" cy="1609725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2"/>
          <p:cNvSpPr txBox="1"/>
          <p:nvPr>
            <p:ph type="title"/>
          </p:nvPr>
        </p:nvSpPr>
        <p:spPr>
          <a:xfrm>
            <a:off x="1585913" y="614363"/>
            <a:ext cx="5972175" cy="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" type="body"/>
          </p:nvPr>
        </p:nvSpPr>
        <p:spPr>
          <a:xfrm>
            <a:off x="536575" y="1552575"/>
            <a:ext cx="8070850" cy="37893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SzPts val="1400"/>
              <a:buNone/>
              <a:defRPr b="1" i="0" sz="3200">
                <a:solidFill>
                  <a:srgbClr val="16375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2" type="sldNum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/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" type="subTitle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1585913" y="614363"/>
            <a:ext cx="5972175" cy="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2" type="body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1" type="ftr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/>
          <p:nvPr>
            <p:ph type="title"/>
          </p:nvPr>
        </p:nvSpPr>
        <p:spPr>
          <a:xfrm>
            <a:off x="1585913" y="614363"/>
            <a:ext cx="5972175" cy="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1" type="ftr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0" type="dt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1585913" y="614363"/>
            <a:ext cx="5972175" cy="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536575" y="1552575"/>
            <a:ext cx="8070850" cy="37893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1" type="ftr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0" type="dt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/>
          <p:nvPr/>
        </p:nvSpPr>
        <p:spPr>
          <a:xfrm>
            <a:off x="1482725" y="2138363"/>
            <a:ext cx="1147763" cy="118586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2895600" y="2185988"/>
            <a:ext cx="5714999" cy="12311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The Scouting Continuum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0" y="4953000"/>
            <a:ext cx="91440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"/>
          <p:cNvSpPr/>
          <p:nvPr/>
        </p:nvSpPr>
        <p:spPr>
          <a:xfrm>
            <a:off x="0" y="4953000"/>
            <a:ext cx="9144000" cy="19050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914400" y="4351338"/>
            <a:ext cx="6934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16375E"/>
                </a:solidFill>
                <a:latin typeface="Arial Narrow"/>
                <a:ea typeface="Arial Narrow"/>
                <a:cs typeface="Arial Narrow"/>
                <a:sym typeface="Arial Narrow"/>
              </a:rPr>
              <a:t>Roundtable Cub Breakout session 9/1/2022</a:t>
            </a:r>
            <a:endParaRPr b="0" i="0" sz="24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/>
          <p:nvPr>
            <p:ph type="title"/>
          </p:nvPr>
        </p:nvSpPr>
        <p:spPr>
          <a:xfrm>
            <a:off x="0" y="614363"/>
            <a:ext cx="9144000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663575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Considerations for </a:t>
            </a:r>
            <a:br>
              <a:rPr lang="en-US"/>
            </a:br>
            <a:r>
              <a:rPr lang="en-US"/>
              <a:t>AOL Leaders</a:t>
            </a:r>
            <a:endParaRPr/>
          </a:p>
        </p:txBody>
      </p:sp>
      <p:sp>
        <p:nvSpPr>
          <p:cNvPr id="54" name="Google Shape;54;p2"/>
          <p:cNvSpPr txBox="1"/>
          <p:nvPr>
            <p:ph idx="1" type="body"/>
          </p:nvPr>
        </p:nvSpPr>
        <p:spPr>
          <a:xfrm>
            <a:off x="536575" y="1968580"/>
            <a:ext cx="8070900" cy="39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Busy Fall schedules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Increasing frequency of meetings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Coordinating with outside units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Balancing “get it done” with “still have fun”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Increasing scout leadership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indent="-2540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"/>
          <p:cNvSpPr txBox="1"/>
          <p:nvPr>
            <p:ph type="title"/>
          </p:nvPr>
        </p:nvSpPr>
        <p:spPr>
          <a:xfrm>
            <a:off x="304801" y="614363"/>
            <a:ext cx="8302624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Considerations  </a:t>
            </a:r>
            <a:br>
              <a:rPr lang="en-US"/>
            </a:br>
            <a:r>
              <a:rPr lang="en-US"/>
              <a:t>AOL Leaders</a:t>
            </a:r>
            <a:endParaRPr/>
          </a:p>
        </p:txBody>
      </p:sp>
      <p:sp>
        <p:nvSpPr>
          <p:cNvPr id="60" name="Google Shape;60;p3"/>
          <p:cNvSpPr txBox="1"/>
          <p:nvPr>
            <p:ph idx="1" type="body"/>
          </p:nvPr>
        </p:nvSpPr>
        <p:spPr>
          <a:xfrm>
            <a:off x="536575" y="1968580"/>
            <a:ext cx="8070900" cy="45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New Webelos /AOL scouts</a:t>
            </a:r>
            <a:endParaRPr/>
          </a:p>
          <a:p>
            <a:pPr indent="-4572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/>
              <a:t>Managing advancement expectations</a:t>
            </a:r>
            <a:endParaRPr/>
          </a:p>
          <a:p>
            <a:pPr indent="-4572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/>
              <a:t>Communicating timeframe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Include scouts in planning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Continue to communicate timeline with families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Leaders begin outreach to troops re: visits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  </a:t>
            </a:r>
            <a:endParaRPr/>
          </a:p>
          <a:p>
            <a:pPr indent="-2540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"/>
          <p:cNvSpPr txBox="1"/>
          <p:nvPr>
            <p:ph type="title"/>
          </p:nvPr>
        </p:nvSpPr>
        <p:spPr>
          <a:xfrm>
            <a:off x="190500" y="533400"/>
            <a:ext cx="8762999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October - Considerations  </a:t>
            </a:r>
            <a:br>
              <a:rPr lang="en-US"/>
            </a:br>
            <a:r>
              <a:rPr lang="en-US"/>
              <a:t>AOL Leaders</a:t>
            </a:r>
            <a:endParaRPr/>
          </a:p>
        </p:txBody>
      </p:sp>
      <p:sp>
        <p:nvSpPr>
          <p:cNvPr id="66" name="Google Shape;66;p4"/>
          <p:cNvSpPr txBox="1"/>
          <p:nvPr>
            <p:ph idx="1" type="body"/>
          </p:nvPr>
        </p:nvSpPr>
        <p:spPr>
          <a:xfrm>
            <a:off x="536574" y="1887617"/>
            <a:ext cx="8070850" cy="33362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Trailblazer or Spookeree for Cubs</a:t>
            </a:r>
            <a:endParaRPr/>
          </a:p>
          <a:p>
            <a:pPr indent="-4572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/>
              <a:t>Possibly the last family camping event with the pack</a:t>
            </a:r>
            <a:endParaRPr/>
          </a:p>
          <a:p>
            <a:pPr indent="-4572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/>
              <a:t>Prepare for youth advancement and leadership opportunities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Camporall</a:t>
            </a:r>
            <a:endParaRPr/>
          </a:p>
          <a:p>
            <a:pPr indent="-4572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/>
              <a:t>Foothills District Camporall October 7-9, Woodruff</a:t>
            </a:r>
            <a:endParaRPr/>
          </a:p>
          <a:p>
            <a:pPr indent="-4572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/>
              <a:t>Troops host packs (Weblos &amp; AOL scouts)</a:t>
            </a:r>
            <a:endParaRPr/>
          </a:p>
          <a:p>
            <a:pPr indent="-4572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/>
              <a:t>Scout camping vs Family Camping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Troop visits begin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/>
          <p:nvPr>
            <p:ph type="title"/>
          </p:nvPr>
        </p:nvSpPr>
        <p:spPr>
          <a:xfrm>
            <a:off x="304800" y="614363"/>
            <a:ext cx="8686799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November Considerations  </a:t>
            </a:r>
            <a:br>
              <a:rPr lang="en-US"/>
            </a:br>
            <a:r>
              <a:rPr lang="en-US"/>
              <a:t>AOL Leaders</a:t>
            </a:r>
            <a:endParaRPr/>
          </a:p>
        </p:txBody>
      </p:sp>
      <p:sp>
        <p:nvSpPr>
          <p:cNvPr id="72" name="Google Shape;72;p5"/>
          <p:cNvSpPr txBox="1"/>
          <p:nvPr>
            <p:ph idx="1" type="body"/>
          </p:nvPr>
        </p:nvSpPr>
        <p:spPr>
          <a:xfrm>
            <a:off x="536575" y="2438400"/>
            <a:ext cx="8070850" cy="31516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Troop visits continue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Advancement plan should be close to complete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Consider how you can support and communicate with families around Troop choices/decisions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"/>
          <p:cNvSpPr txBox="1"/>
          <p:nvPr>
            <p:ph type="title"/>
          </p:nvPr>
        </p:nvSpPr>
        <p:spPr>
          <a:xfrm>
            <a:off x="228600" y="614363"/>
            <a:ext cx="8610599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December Considerations  </a:t>
            </a:r>
            <a:br>
              <a:rPr lang="en-US"/>
            </a:br>
            <a:r>
              <a:rPr lang="en-US"/>
              <a:t>AOL Leaders</a:t>
            </a:r>
            <a:endParaRPr/>
          </a:p>
        </p:txBody>
      </p:sp>
      <p:sp>
        <p:nvSpPr>
          <p:cNvPr id="78" name="Google Shape;78;p6"/>
          <p:cNvSpPr txBox="1"/>
          <p:nvPr>
            <p:ph idx="1" type="body"/>
          </p:nvPr>
        </p:nvSpPr>
        <p:spPr>
          <a:xfrm>
            <a:off x="685800" y="2438400"/>
            <a:ext cx="8070850" cy="15758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Final Advancement activities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Families and Scouts tend to pause activity with busy holidays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7"/>
          <p:cNvSpPr txBox="1"/>
          <p:nvPr>
            <p:ph type="title"/>
          </p:nvPr>
        </p:nvSpPr>
        <p:spPr>
          <a:xfrm>
            <a:off x="381001" y="614363"/>
            <a:ext cx="8610600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Considerations  </a:t>
            </a:r>
            <a:br>
              <a:rPr lang="en-US"/>
            </a:br>
            <a:r>
              <a:rPr lang="en-US"/>
              <a:t>AOL Leaders</a:t>
            </a:r>
            <a:endParaRPr/>
          </a:p>
        </p:txBody>
      </p:sp>
      <p:sp>
        <p:nvSpPr>
          <p:cNvPr id="84" name="Google Shape;84;p7"/>
          <p:cNvSpPr txBox="1"/>
          <p:nvPr>
            <p:ph idx="1" type="body"/>
          </p:nvPr>
        </p:nvSpPr>
        <p:spPr>
          <a:xfrm>
            <a:off x="536575" y="2296382"/>
            <a:ext cx="8070850" cy="27576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Final troop visits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Helping families re-engage with scouting after holidays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Crossovers begin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type="title"/>
          </p:nvPr>
        </p:nvSpPr>
        <p:spPr>
          <a:xfrm>
            <a:off x="457200" y="614363"/>
            <a:ext cx="8458199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February Considerations  </a:t>
            </a:r>
            <a:br>
              <a:rPr lang="en-US"/>
            </a:br>
            <a:r>
              <a:rPr lang="en-US"/>
              <a:t>AOL Leaders</a:t>
            </a:r>
            <a:endParaRPr/>
          </a:p>
        </p:txBody>
      </p:sp>
      <p:sp>
        <p:nvSpPr>
          <p:cNvPr id="90" name="Google Shape;90;p8"/>
          <p:cNvSpPr txBox="1"/>
          <p:nvPr>
            <p:ph idx="1" type="body"/>
          </p:nvPr>
        </p:nvSpPr>
        <p:spPr>
          <a:xfrm>
            <a:off x="609600" y="2438400"/>
            <a:ext cx="8070850" cy="27576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Blue &amp; Gold makes a great graduation celebration – present AOL awards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Cross over can be a separate event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Consider promoting Bears to Webelos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9"/>
          <p:cNvSpPr txBox="1"/>
          <p:nvPr>
            <p:ph type="title"/>
          </p:nvPr>
        </p:nvSpPr>
        <p:spPr>
          <a:xfrm>
            <a:off x="1585913" y="614363"/>
            <a:ext cx="5972175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- WEBELOS</a:t>
            </a:r>
            <a:endParaRPr/>
          </a:p>
        </p:txBody>
      </p:sp>
      <p:sp>
        <p:nvSpPr>
          <p:cNvPr id="96" name="Google Shape;96;p9"/>
          <p:cNvSpPr txBox="1"/>
          <p:nvPr>
            <p:ph idx="1" type="body"/>
          </p:nvPr>
        </p:nvSpPr>
        <p:spPr>
          <a:xfrm>
            <a:off x="536575" y="1552575"/>
            <a:ext cx="8070850" cy="15758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Webelos Woods</a:t>
            </a:r>
            <a:endParaRPr/>
          </a:p>
          <a:p>
            <a:pPr indent="-457200" lvl="0" marL="457200" rtl="0" algn="l">
              <a:spcBef>
                <a:spcPts val="640"/>
              </a:spcBef>
              <a:spcAft>
                <a:spcPts val="0"/>
              </a:spcAft>
              <a:buClr>
                <a:srgbClr val="16375E"/>
              </a:buClr>
              <a:buSzPts val="3200"/>
              <a:buFont typeface="Arial"/>
              <a:buChar char="•"/>
            </a:pPr>
            <a:r>
              <a:rPr lang="en-US"/>
              <a:t>Webelos/ AOL transition planning cycle begins again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F7F7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2020-03-14T17:19:08Z</dcterms:created>
  <dc:creator>Online2PDF.com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2020-03-14T00:00:00Z</vt:filetime>
  </property>
  <property fmtid="{D5CDD505-2E9C-101B-9397-08002B2CF9AE}" pid="3" name="LastSaved">
    <vt:filetime>2020-03-14T00:00:00Z</vt:filetime>
  </property>
</Properties>
</file>