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4" r:id="rId4"/>
    <p:sldId id="275" r:id="rId5"/>
    <p:sldId id="27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</p:sldIdLst>
  <p:sldSz cx="9144000" cy="6858000" type="screen4x3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otes Placeholder">
            <a:extLst>
              <a:ext uri="{FF2B5EF4-FFF2-40B4-BE49-F238E27FC236}">
                <a16:creationId xmlns:a16="http://schemas.microsoft.com/office/drawing/2014/main" id="{114BB119-2EE3-4C25-9F29-40D9D69376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">
            <a:extLst>
              <a:ext uri="{FF2B5EF4-FFF2-40B4-BE49-F238E27FC236}">
                <a16:creationId xmlns:a16="http://schemas.microsoft.com/office/drawing/2014/main" id="{E9340DE7-6DD0-418F-AB3F-22A40D42651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otes Placeholder">
            <a:extLst>
              <a:ext uri="{FF2B5EF4-FFF2-40B4-BE49-F238E27FC236}">
                <a16:creationId xmlns:a16="http://schemas.microsoft.com/office/drawing/2014/main" id="{3A56257E-E81F-4519-BF21-C600EB48DB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otes Placeholder">
            <a:extLst>
              <a:ext uri="{FF2B5EF4-FFF2-40B4-BE49-F238E27FC236}">
                <a16:creationId xmlns:a16="http://schemas.microsoft.com/office/drawing/2014/main" id="{F297948A-4D33-4101-AAAC-D282AB3921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otes Placeholder">
            <a:extLst>
              <a:ext uri="{FF2B5EF4-FFF2-40B4-BE49-F238E27FC236}">
                <a16:creationId xmlns:a16="http://schemas.microsoft.com/office/drawing/2014/main" id="{6E70CA45-434A-4748-8F28-DEEF752CD66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6A3D74DE-7976-4623-A135-02708A7796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24841684-C2AE-416D-B512-F8C33DCA92A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68C9F-9614-41E4-A3B7-147E15DB29F2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C23D3B73-D8D3-44B1-8423-93FF9B9BC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F503-2D3B-4B32-A0D8-213095E52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194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k object 16">
            <a:extLst>
              <a:ext uri="{FF2B5EF4-FFF2-40B4-BE49-F238E27FC236}">
                <a16:creationId xmlns:a16="http://schemas.microsoft.com/office/drawing/2014/main" id="{7449196B-DE03-4DED-8A74-CE0A6DCE3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9275" y="5248275"/>
            <a:ext cx="3514725" cy="16097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sz="3200" b="1" i="0">
                <a:solidFill>
                  <a:srgbClr val="16375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AACA91A1-3BCB-4818-9BC6-A3CB0BFEB9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AE7287B2-1F12-41DD-9901-09B6A3F7D51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5D3CF2D-CA1F-455F-A5E3-D1F010B6DA39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8E2D1F19-1FA6-4470-A119-D2F7CDBE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909AD-21B7-4678-8C09-8B0C308263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2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78A820EF-8A1E-4876-B744-4149172F19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0A479102-0E53-4B91-99E6-52DED779343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523C3-8451-4757-97B0-C362037E2ACF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57487CBF-4F3A-404C-AAF3-E4E046106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6AAD2-185E-466E-83A9-786D66FA9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448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solidFill>
                  <a:srgbClr val="C0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998C283C-348F-497B-9C37-B455AB1C03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51AC7EBA-DB7A-4BF6-8E70-A81ECFA2B7F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A77A1-9ABF-4846-A55B-72EFB90B9017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B212D698-F2FF-4E91-B650-9E709261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010BF-E06C-4BAC-8EB2-7101A514C2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88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FAFF8939-3D0E-432A-8506-BE5D132907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F5BB1BD3-0531-4C49-8BFE-226BFA6B98A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A0AF4-D513-43BC-9094-A509D68B754E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9FE7E660-6FA1-44F3-857A-7A7D2A406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A2A20-D073-4638-95A9-A34DA82C3A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78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Holder 2">
            <a:extLst>
              <a:ext uri="{FF2B5EF4-FFF2-40B4-BE49-F238E27FC236}">
                <a16:creationId xmlns:a16="http://schemas.microsoft.com/office/drawing/2014/main" id="{FAF54CE4-2B8E-4966-AA76-A61799CC3E1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85913" y="614363"/>
            <a:ext cx="5972175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1027" name="Holder 3">
            <a:extLst>
              <a:ext uri="{FF2B5EF4-FFF2-40B4-BE49-F238E27FC236}">
                <a16:creationId xmlns:a16="http://schemas.microsoft.com/office/drawing/2014/main" id="{0AF351EB-D424-4063-98B8-804F18B188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6575" y="1552575"/>
            <a:ext cx="8070850" cy="378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altLang="en-US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BB4AB698-DD7B-4D62-AE67-6DA403B4F121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3108325" y="6378575"/>
            <a:ext cx="292735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D3964FC3-3693-49B2-B8FA-DD6BE4698355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457200" y="6378575"/>
            <a:ext cx="2103438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F0F5327-11D8-49DE-8914-2758F06724B0}" type="datetimeFigureOut">
              <a:rPr lang="en-US"/>
              <a:pPr>
                <a:defRPr/>
              </a:pPr>
              <a:t>9/2/2022</a:t>
            </a:fld>
            <a:endParaRPr lang="en-US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AC5C952A-4966-4918-9B6E-ACD855701A31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583363" y="6378575"/>
            <a:ext cx="2103437" cy="342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F0B890-F726-4CCC-B469-ED6EB9424E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5" r:id="rId2"/>
    <p:sldLayoutId id="2147483692" r:id="rId3"/>
    <p:sldLayoutId id="2147483693" r:id="rId4"/>
    <p:sldLayoutId id="2147483694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>
            <a:extLst>
              <a:ext uri="{FF2B5EF4-FFF2-40B4-BE49-F238E27FC236}">
                <a16:creationId xmlns:a16="http://schemas.microsoft.com/office/drawing/2014/main" id="{FAA17727-D7A8-4276-8F26-A1BCD808F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2725" y="2138363"/>
            <a:ext cx="1147763" cy="118586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9CD821FC-2213-4F6A-93F2-C81A09D60FE9}"/>
              </a:ext>
            </a:extLst>
          </p:cNvPr>
          <p:cNvSpPr txBox="1"/>
          <p:nvPr/>
        </p:nvSpPr>
        <p:spPr>
          <a:xfrm>
            <a:off x="2895600" y="2185988"/>
            <a:ext cx="5714999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spc="-20" dirty="0">
                <a:solidFill>
                  <a:srgbClr val="C00000"/>
                </a:solidFill>
                <a:latin typeface="Arial"/>
                <a:cs typeface="Arial"/>
              </a:rPr>
              <a:t>The Scouting Continuum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076" name="object 4">
            <a:extLst>
              <a:ext uri="{FF2B5EF4-FFF2-40B4-BE49-F238E27FC236}">
                <a16:creationId xmlns:a16="http://schemas.microsoft.com/office/drawing/2014/main" id="{8CE762F0-15E3-4384-96C6-DCB7512DD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53000"/>
            <a:ext cx="9144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 sz="1200">
                <a:solidFill>
                  <a:srgbClr val="888888"/>
                </a:solidFill>
                <a:cs typeface="Calibri" panose="020F0502020204030204" pitchFamily="34" charset="0"/>
              </a:rPr>
              <a:t>1</a:t>
            </a:r>
            <a:endParaRPr lang="en-US" altLang="en-US" sz="1200">
              <a:cs typeface="Calibri" panose="020F0502020204030204" pitchFamily="34" charset="0"/>
            </a:endParaRPr>
          </a:p>
        </p:txBody>
      </p:sp>
      <p:sp>
        <p:nvSpPr>
          <p:cNvPr id="3077" name="object 5">
            <a:extLst>
              <a:ext uri="{FF2B5EF4-FFF2-40B4-BE49-F238E27FC236}">
                <a16:creationId xmlns:a16="http://schemas.microsoft.com/office/drawing/2014/main" id="{9F5CD4CD-F417-4FF4-9A27-B77FC6A57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53000"/>
            <a:ext cx="9144000" cy="1905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D199E05F-8553-41BF-848D-F5636A705DA5}"/>
              </a:ext>
            </a:extLst>
          </p:cNvPr>
          <p:cNvSpPr txBox="1"/>
          <p:nvPr/>
        </p:nvSpPr>
        <p:spPr>
          <a:xfrm>
            <a:off x="2025650" y="4351338"/>
            <a:ext cx="5038725" cy="369887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27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spc="-5" dirty="0">
                <a:solidFill>
                  <a:srgbClr val="16375E"/>
                </a:solidFill>
                <a:latin typeface="Arial Narrow"/>
                <a:cs typeface="Arial Narrow"/>
              </a:rPr>
              <a:t>Roundtable </a:t>
            </a:r>
            <a:r>
              <a:rPr sz="2400" b="1" spc="-15" dirty="0">
                <a:solidFill>
                  <a:srgbClr val="16375E"/>
                </a:solidFill>
                <a:latin typeface="Arial Narrow"/>
                <a:cs typeface="Arial Narrow"/>
              </a:rPr>
              <a:t>Pres</a:t>
            </a:r>
            <a:r>
              <a:rPr sz="2400" b="1" spc="-30" dirty="0">
                <a:solidFill>
                  <a:srgbClr val="16375E"/>
                </a:solidFill>
                <a:latin typeface="Arial Narrow"/>
                <a:cs typeface="Arial Narrow"/>
              </a:rPr>
              <a:t>e</a:t>
            </a:r>
            <a:r>
              <a:rPr sz="2400" b="1" spc="-10" dirty="0">
                <a:solidFill>
                  <a:srgbClr val="16375E"/>
                </a:solidFill>
                <a:latin typeface="Arial Narrow"/>
                <a:cs typeface="Arial Narrow"/>
              </a:rPr>
              <a:t>ntat</a:t>
            </a:r>
            <a:r>
              <a:rPr sz="2400" b="1" spc="-5" dirty="0">
                <a:solidFill>
                  <a:srgbClr val="16375E"/>
                </a:solidFill>
                <a:latin typeface="Arial Narrow"/>
                <a:cs typeface="Arial Narrow"/>
              </a:rPr>
              <a:t>i</a:t>
            </a:r>
            <a:r>
              <a:rPr sz="2400" b="1" spc="-15" dirty="0">
                <a:solidFill>
                  <a:srgbClr val="16375E"/>
                </a:solidFill>
                <a:latin typeface="Arial Narrow"/>
                <a:cs typeface="Arial Narrow"/>
              </a:rPr>
              <a:t>on</a:t>
            </a:r>
            <a:r>
              <a:rPr sz="2400" b="1" spc="-45" dirty="0">
                <a:solidFill>
                  <a:srgbClr val="16375E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6375E"/>
                </a:solidFill>
                <a:latin typeface="Arial Narrow"/>
                <a:cs typeface="Arial Narrow"/>
              </a:rPr>
              <a:t>by</a:t>
            </a:r>
            <a:r>
              <a:rPr sz="2400" b="1" spc="-45" dirty="0">
                <a:solidFill>
                  <a:srgbClr val="16375E"/>
                </a:solidFill>
                <a:latin typeface="Times New Roman"/>
                <a:cs typeface="Times New Roman"/>
              </a:rPr>
              <a:t> </a:t>
            </a:r>
            <a:r>
              <a:rPr lang="en-US" sz="2400" b="1" spc="-15" dirty="0">
                <a:solidFill>
                  <a:srgbClr val="16375E"/>
                </a:solidFill>
                <a:latin typeface="Arial Narrow"/>
                <a:cs typeface="Times New Roman"/>
              </a:rPr>
              <a:t>T</a:t>
            </a:r>
            <a:r>
              <a:rPr sz="2400" b="1" spc="-15" dirty="0">
                <a:solidFill>
                  <a:srgbClr val="16375E"/>
                </a:solidFill>
                <a:latin typeface="Arial Narrow"/>
                <a:cs typeface="Arial Narrow"/>
              </a:rPr>
              <a:t>o</a:t>
            </a:r>
            <a:r>
              <a:rPr lang="en-US" sz="2400" b="1" spc="-15" dirty="0">
                <a:solidFill>
                  <a:srgbClr val="16375E"/>
                </a:solidFill>
                <a:latin typeface="Arial Narrow"/>
                <a:cs typeface="Arial Narrow"/>
              </a:rPr>
              <a:t>m Welch</a:t>
            </a:r>
            <a:endParaRPr sz="2400" dirty="0">
              <a:latin typeface="Arial Narrow"/>
              <a:cs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2F3BA-F8DE-8901-4D73-CABD71386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December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39966A-1869-9D57-3E1A-99EA6F213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3348609"/>
          </a:xfrm>
        </p:spPr>
        <p:txBody>
          <a:bodyPr/>
          <a:lstStyle/>
          <a:p>
            <a:r>
              <a:rPr lang="en-US" dirty="0"/>
              <a:t>Party/celebration?</a:t>
            </a:r>
          </a:p>
          <a:p>
            <a:r>
              <a:rPr lang="en-US" dirty="0"/>
              <a:t>Avoid conflicts with finals</a:t>
            </a:r>
          </a:p>
          <a:p>
            <a:r>
              <a:rPr lang="en-US" dirty="0"/>
              <a:t>Check with troops for meeting schedules prior to visits</a:t>
            </a:r>
          </a:p>
          <a:p>
            <a:r>
              <a:rPr lang="en-US" dirty="0"/>
              <a:t>26-31 Dec NYLT</a:t>
            </a:r>
          </a:p>
          <a:p>
            <a:r>
              <a:rPr lang="en-US" dirty="0">
                <a:solidFill>
                  <a:srgbClr val="FF0000"/>
                </a:solidFill>
              </a:rPr>
              <a:t>COMPLETE RECHARTER</a:t>
            </a:r>
          </a:p>
        </p:txBody>
      </p:sp>
    </p:spTree>
    <p:extLst>
      <p:ext uri="{BB962C8B-B14F-4D97-AF65-F5344CB8AC3E}">
        <p14:creationId xmlns:p14="http://schemas.microsoft.com/office/powerpoint/2010/main" val="9315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52161-24AA-1B89-AF41-0389D472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January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14BD8-5658-0EC7-BD4E-F7D982806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2265236"/>
          </a:xfrm>
        </p:spPr>
        <p:txBody>
          <a:bodyPr/>
          <a:lstStyle/>
          <a:p>
            <a:r>
              <a:rPr lang="en-US" dirty="0"/>
              <a:t>Final troop visits / some crossovers</a:t>
            </a:r>
          </a:p>
          <a:p>
            <a:r>
              <a:rPr lang="en-US" dirty="0"/>
              <a:t>Pinewood derby</a:t>
            </a:r>
          </a:p>
          <a:p>
            <a:r>
              <a:rPr lang="en-US" dirty="0"/>
              <a:t>OA Elections begin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77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A9FFB-6E57-32FA-4444-F72CE0F0C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February-Crossovers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3F113-F4E9-4E6E-C81F-7F5CC5C2C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4530471"/>
          </a:xfrm>
        </p:spPr>
        <p:txBody>
          <a:bodyPr/>
          <a:lstStyle/>
          <a:p>
            <a:r>
              <a:rPr lang="en-US" dirty="0"/>
              <a:t>Blue &amp; Gold makes a great graduation celebration – present </a:t>
            </a:r>
            <a:r>
              <a:rPr lang="en-US" dirty="0" err="1"/>
              <a:t>AoL</a:t>
            </a:r>
            <a:r>
              <a:rPr lang="en-US" dirty="0"/>
              <a:t> awards</a:t>
            </a:r>
          </a:p>
          <a:p>
            <a:r>
              <a:rPr lang="en-US" dirty="0"/>
              <a:t>Cross over can be a separate event</a:t>
            </a:r>
          </a:p>
          <a:p>
            <a:r>
              <a:rPr lang="en-US" dirty="0"/>
              <a:t>Consider promoting Bears to Webelos</a:t>
            </a:r>
          </a:p>
          <a:p>
            <a:r>
              <a:rPr lang="en-US" dirty="0"/>
              <a:t>Continue OA elections</a:t>
            </a:r>
          </a:p>
          <a:p>
            <a:endParaRPr lang="en-US" dirty="0"/>
          </a:p>
          <a:p>
            <a:r>
              <a:rPr lang="en-US" dirty="0"/>
              <a:t>Can winter break be leveraged?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99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B74F1-D940-1B5A-2B75-070EA9C59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March - WEBELOS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98C5D-30DA-1934-4C24-9C7B3A4F1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4038029"/>
          </a:xfrm>
        </p:spPr>
        <p:txBody>
          <a:bodyPr/>
          <a:lstStyle/>
          <a:p>
            <a:r>
              <a:rPr lang="en-US" dirty="0"/>
              <a:t>WEBELOS WOODS</a:t>
            </a:r>
          </a:p>
          <a:p>
            <a:r>
              <a:rPr lang="en-US" dirty="0"/>
              <a:t>New Scout leadership for 6 months</a:t>
            </a:r>
          </a:p>
          <a:p>
            <a:r>
              <a:rPr lang="en-US" dirty="0"/>
              <a:t>Spring Court of Honor</a:t>
            </a:r>
          </a:p>
          <a:p>
            <a:r>
              <a:rPr lang="en-US" dirty="0"/>
              <a:t>Complete Friends of Scouting campaign</a:t>
            </a:r>
          </a:p>
          <a:p>
            <a:r>
              <a:rPr lang="en-US" dirty="0"/>
              <a:t>Scout Challenge?</a:t>
            </a:r>
          </a:p>
          <a:p>
            <a:r>
              <a:rPr lang="en-US" dirty="0"/>
              <a:t>Plan Summer camp schedules</a:t>
            </a:r>
          </a:p>
          <a:p>
            <a:r>
              <a:rPr lang="en-US" dirty="0"/>
              <a:t>Camp Cards</a:t>
            </a:r>
          </a:p>
        </p:txBody>
      </p:sp>
    </p:spTree>
    <p:extLst>
      <p:ext uri="{BB962C8B-B14F-4D97-AF65-F5344CB8AC3E}">
        <p14:creationId xmlns:p14="http://schemas.microsoft.com/office/powerpoint/2010/main" val="2418336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76842-0B86-AE7B-8D15-D2550FF50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April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39C9CF-66B1-B9C4-5C54-F16C15F1A2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600200"/>
            <a:ext cx="8070850" cy="3841052"/>
          </a:xfrm>
        </p:spPr>
        <p:txBody>
          <a:bodyPr/>
          <a:lstStyle/>
          <a:p>
            <a:r>
              <a:rPr lang="en-US" dirty="0"/>
              <a:t>Sign up for BASR/WSR camp MB</a:t>
            </a:r>
          </a:p>
          <a:p>
            <a:r>
              <a:rPr lang="en-US" dirty="0"/>
              <a:t>Complete OA Elections</a:t>
            </a:r>
          </a:p>
          <a:p>
            <a:r>
              <a:rPr lang="en-US" dirty="0"/>
              <a:t>Can Spring Break be leveraged?</a:t>
            </a:r>
          </a:p>
          <a:p>
            <a:r>
              <a:rPr lang="en-US" dirty="0"/>
              <a:t>First campout for new Scouts focused on basic outdoor skills (Chip Cards)</a:t>
            </a:r>
          </a:p>
          <a:p>
            <a:r>
              <a:rPr lang="en-US" dirty="0"/>
              <a:t>Recruit new Cubs/Scouts/Venturers based on the exiting summer programs you will do!</a:t>
            </a:r>
          </a:p>
        </p:txBody>
      </p:sp>
    </p:spTree>
    <p:extLst>
      <p:ext uri="{BB962C8B-B14F-4D97-AF65-F5344CB8AC3E}">
        <p14:creationId xmlns:p14="http://schemas.microsoft.com/office/powerpoint/2010/main" val="3233196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1211-7804-F5D9-9889-E951A128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May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7B9CB-0F4B-7207-3817-9CE910EC4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4431983"/>
          </a:xfrm>
        </p:spPr>
        <p:txBody>
          <a:bodyPr/>
          <a:lstStyle/>
          <a:p>
            <a:r>
              <a:rPr lang="en-US" dirty="0"/>
              <a:t>Cubs cross to next rank</a:t>
            </a:r>
          </a:p>
          <a:p>
            <a:r>
              <a:rPr lang="en-US" dirty="0"/>
              <a:t>Packs complete plans for day camp/ encampments and summertime Pack award</a:t>
            </a:r>
          </a:p>
          <a:p>
            <a:r>
              <a:rPr lang="en-US" dirty="0"/>
              <a:t>Troops reach out to Packs to coordinate schedules/support over summer</a:t>
            </a:r>
          </a:p>
          <a:p>
            <a:r>
              <a:rPr lang="en-US" dirty="0"/>
              <a:t>OA Spring Induction</a:t>
            </a:r>
          </a:p>
          <a:p>
            <a:r>
              <a:rPr lang="en-US" dirty="0"/>
              <a:t>Avoid finals and graduation conflicts</a:t>
            </a:r>
          </a:p>
          <a:p>
            <a:r>
              <a:rPr lang="en-US" dirty="0"/>
              <a:t>NYLT</a:t>
            </a:r>
          </a:p>
        </p:txBody>
      </p:sp>
    </p:spTree>
    <p:extLst>
      <p:ext uri="{BB962C8B-B14F-4D97-AF65-F5344CB8AC3E}">
        <p14:creationId xmlns:p14="http://schemas.microsoft.com/office/powerpoint/2010/main" val="894219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B4F75-6D1F-90AC-32F8-FD3276DE2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June – The Promise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164C8-823B-CC73-91BF-B5977B49B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2265236"/>
          </a:xfrm>
        </p:spPr>
        <p:txBody>
          <a:bodyPr/>
          <a:lstStyle/>
          <a:p>
            <a:r>
              <a:rPr lang="en-US" dirty="0"/>
              <a:t>Cub Day Camp</a:t>
            </a:r>
          </a:p>
          <a:p>
            <a:r>
              <a:rPr lang="en-US" dirty="0"/>
              <a:t>NYLT</a:t>
            </a:r>
          </a:p>
          <a:p>
            <a:r>
              <a:rPr lang="en-US" dirty="0"/>
              <a:t>Summer Camp (thru July)</a:t>
            </a:r>
          </a:p>
          <a:p>
            <a:r>
              <a:rPr lang="en-US" dirty="0"/>
              <a:t>High Adventure (thru July)</a:t>
            </a:r>
          </a:p>
        </p:txBody>
      </p:sp>
    </p:spTree>
    <p:extLst>
      <p:ext uri="{BB962C8B-B14F-4D97-AF65-F5344CB8AC3E}">
        <p14:creationId xmlns:p14="http://schemas.microsoft.com/office/powerpoint/2010/main" val="486528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D022-064B-E496-8EF7-6C91C151F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July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9522C-8EB9-CD33-043D-372CD1807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3939540"/>
          </a:xfrm>
        </p:spPr>
        <p:txBody>
          <a:bodyPr/>
          <a:lstStyle/>
          <a:p>
            <a:r>
              <a:rPr lang="en-US" dirty="0"/>
              <a:t>Cub Encampment at BASR</a:t>
            </a:r>
          </a:p>
          <a:p>
            <a:r>
              <a:rPr lang="en-US" dirty="0"/>
              <a:t>Scout Summer camp and High Adventure continues</a:t>
            </a:r>
          </a:p>
          <a:p>
            <a:r>
              <a:rPr lang="en-US" dirty="0"/>
              <a:t>Jamboree?</a:t>
            </a:r>
          </a:p>
          <a:p>
            <a:r>
              <a:rPr lang="en-US" dirty="0"/>
              <a:t>NOAC?</a:t>
            </a:r>
          </a:p>
          <a:p>
            <a:r>
              <a:rPr lang="en-US" dirty="0"/>
              <a:t>Finish partial MBs</a:t>
            </a:r>
          </a:p>
          <a:p>
            <a:r>
              <a:rPr lang="en-US" dirty="0"/>
              <a:t>Troops/Packs coordinate schedules</a:t>
            </a:r>
          </a:p>
        </p:txBody>
      </p:sp>
    </p:spTree>
    <p:extLst>
      <p:ext uri="{BB962C8B-B14F-4D97-AF65-F5344CB8AC3E}">
        <p14:creationId xmlns:p14="http://schemas.microsoft.com/office/powerpoint/2010/main" val="403338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79EDF6A-D4A6-4BAC-9125-B6219260BB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 rtlCol="0"/>
          <a:lstStyle/>
          <a:p>
            <a:pPr marL="66357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spc="-5" dirty="0"/>
              <a:t>W</a:t>
            </a:r>
            <a:r>
              <a:rPr spc="-80" dirty="0"/>
              <a:t>h</a:t>
            </a:r>
            <a:r>
              <a:rPr dirty="0"/>
              <a:t>y</a:t>
            </a:r>
            <a:r>
              <a:rPr spc="-105" dirty="0">
                <a:latin typeface="Times New Roman"/>
                <a:cs typeface="Times New Roman"/>
              </a:rPr>
              <a:t> </a:t>
            </a:r>
            <a:r>
              <a:rPr lang="en-US" spc="-65" dirty="0"/>
              <a:t>This?</a:t>
            </a:r>
            <a:endParaRPr spc="-5" dirty="0"/>
          </a:p>
        </p:txBody>
      </p:sp>
      <p:sp>
        <p:nvSpPr>
          <p:cNvPr id="5123" name="object 3">
            <a:extLst>
              <a:ext uri="{FF2B5EF4-FFF2-40B4-BE49-F238E27FC236}">
                <a16:creationId xmlns:a16="http://schemas.microsoft.com/office/drawing/2014/main" id="{4BF1BC30-57CF-4FCA-9D70-9601C6681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381000" y="1552574"/>
            <a:ext cx="8988425" cy="3939540"/>
          </a:xfrm>
        </p:spPr>
        <p:txBody>
          <a:bodyPr/>
          <a:lstStyle/>
          <a:p>
            <a:pPr marL="1830388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serve youth in many programs from k-12 and beyond.</a:t>
            </a:r>
          </a:p>
          <a:p>
            <a:pPr marL="1830388" indent="-457200"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understanding how the programs interact makes us less effective in delivering the promise of scouting leading to higher than reasonable attrition.</a:t>
            </a:r>
          </a:p>
          <a:p>
            <a:pPr marL="1373188" eaLnBrk="1" hangingPunct="1">
              <a:spcBef>
                <a:spcPct val="0"/>
              </a:spcBef>
            </a:pPr>
            <a:endParaRPr lang="en-US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5E3787A5-CE61-46EC-B9D9-1287F99D24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 rtlCol="0"/>
          <a:lstStyle/>
          <a:p>
            <a:pPr marL="12706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-60" dirty="0"/>
              <a:t>Programs</a:t>
            </a:r>
            <a:endParaRPr dirty="0"/>
          </a:p>
        </p:txBody>
      </p:sp>
      <p:sp>
        <p:nvSpPr>
          <p:cNvPr id="15363" name="object 3">
            <a:extLst>
              <a:ext uri="{FF2B5EF4-FFF2-40B4-BE49-F238E27FC236}">
                <a16:creationId xmlns:a16="http://schemas.microsoft.com/office/drawing/2014/main" id="{1AD4868E-96F2-4F2C-A5C8-BF75C9220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574" y="1722437"/>
            <a:ext cx="8607425" cy="511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457200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Cub Scouts</a:t>
            </a:r>
          </a:p>
          <a:p>
            <a:pPr marL="91440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K-5</a:t>
            </a:r>
          </a:p>
          <a:p>
            <a:pPr marL="91440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5 to 11+ years old</a:t>
            </a:r>
          </a:p>
          <a:p>
            <a:pPr marL="457200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Scouts BSA</a:t>
            </a:r>
          </a:p>
          <a:p>
            <a:pPr marL="120015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10.5-18 years old</a:t>
            </a:r>
          </a:p>
          <a:p>
            <a:pPr marL="120015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Thru 21 for Order of the Arrow</a:t>
            </a:r>
          </a:p>
          <a:p>
            <a:pPr marL="457200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Venturing</a:t>
            </a:r>
          </a:p>
          <a:p>
            <a:pPr marL="120015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Completed 8</a:t>
            </a:r>
            <a:r>
              <a:rPr lang="en-US" altLang="en-US" sz="2800" b="1" baseline="30000" dirty="0">
                <a:solidFill>
                  <a:srgbClr val="16375E"/>
                </a:solidFill>
                <a:cs typeface="Calibri" panose="020F0502020204030204" pitchFamily="34" charset="0"/>
              </a:rPr>
              <a:t>th</a:t>
            </a: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 grade</a:t>
            </a:r>
          </a:p>
          <a:p>
            <a:pPr marL="1200150" lvl="1" indent="-457200" eaLnBrk="1" hangingPunct="1">
              <a:spcBef>
                <a:spcPts val="688"/>
              </a:spcBef>
              <a:buClr>
                <a:srgbClr val="16375E"/>
              </a:buClr>
              <a:buFont typeface="Wingdings" panose="05000000000000000000" pitchFamily="2" charset="2"/>
              <a:buChar char="§"/>
            </a:pPr>
            <a:r>
              <a:rPr lang="en-US" altLang="en-US" sz="2800" b="1" dirty="0">
                <a:solidFill>
                  <a:srgbClr val="16375E"/>
                </a:solidFill>
                <a:cs typeface="Calibri" panose="020F0502020204030204" pitchFamily="34" charset="0"/>
              </a:rPr>
              <a:t>14-21 years old</a:t>
            </a:r>
          </a:p>
          <a:p>
            <a:pPr lvl="1" eaLnBrk="1" hangingPunct="1">
              <a:spcBef>
                <a:spcPts val="688"/>
              </a:spcBef>
              <a:buClr>
                <a:srgbClr val="16375E"/>
              </a:buClr>
              <a:buFont typeface="Arial" panose="020B0604020202020204" pitchFamily="34" charset="0"/>
              <a:buChar char="–"/>
            </a:pPr>
            <a:endParaRPr lang="en-US" altLang="en-US" sz="28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F6907300-60C1-4E70-939A-52508C6A74E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 rtlCol="0"/>
          <a:lstStyle/>
          <a:p>
            <a:pPr marL="12706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-60" dirty="0"/>
              <a:t>Scope</a:t>
            </a:r>
            <a:endParaRPr dirty="0"/>
          </a:p>
        </p:txBody>
      </p:sp>
      <p:sp>
        <p:nvSpPr>
          <p:cNvPr id="29699" name="object 3">
            <a:extLst>
              <a:ext uri="{FF2B5EF4-FFF2-40B4-BE49-F238E27FC236}">
                <a16:creationId xmlns:a16="http://schemas.microsoft.com/office/drawing/2014/main" id="{B19E1D66-5A03-45C8-A366-9BC233A7E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371600"/>
            <a:ext cx="8070850" cy="5588061"/>
          </a:xfrm>
        </p:spPr>
        <p:txBody>
          <a:bodyPr tIns="169538"/>
          <a:lstStyle/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Although Scouting operates on a calendar year, our population served operates on a school year basis.   </a:t>
            </a:r>
          </a:p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This presentation considers a Scout year to be Mid-July to Mid-July as a result.</a:t>
            </a:r>
          </a:p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Explorers and other programs are outside the Usual scope of the continuum and are not addressed here.</a:t>
            </a:r>
          </a:p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Venturing includes Sea Scouts</a:t>
            </a:r>
          </a:p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Month to month activities are</a:t>
            </a:r>
          </a:p>
          <a:p>
            <a:pPr marL="355600" eaLnBrk="1" hangingPunct="1"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  <a:cs typeface="Calibri" panose="020F0502020204030204" pitchFamily="34" charset="0"/>
              </a:rPr>
              <a:t>fungible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7A86155-DBC0-4373-A18E-FC60FF68FE5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0" y="381001"/>
            <a:ext cx="8000999" cy="838199"/>
          </a:xfrm>
        </p:spPr>
        <p:txBody>
          <a:bodyPr rtlCol="0"/>
          <a:lstStyle/>
          <a:p>
            <a:pPr marL="127063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pc="-60" dirty="0"/>
              <a:t>July Prepare for Success</a:t>
            </a:r>
            <a:endParaRPr dirty="0"/>
          </a:p>
        </p:txBody>
      </p:sp>
      <p:sp>
        <p:nvSpPr>
          <p:cNvPr id="31747" name="object 3">
            <a:extLst>
              <a:ext uri="{FF2B5EF4-FFF2-40B4-BE49-F238E27FC236}">
                <a16:creationId xmlns:a16="http://schemas.microsoft.com/office/drawing/2014/main" id="{366609BB-5027-4D3A-BF44-F32D4A7DC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1" y="1296918"/>
            <a:ext cx="8229599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27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Troop/Pack/crew Committee  completes plan for upcoming year. (youth in Troops/crews need to have submitted PLC Plan)</a:t>
            </a:r>
          </a:p>
          <a:p>
            <a:pPr eaLnBrk="1" hangingPunct="1">
              <a:lnSpc>
                <a:spcPct val="90000"/>
              </a:lnSpc>
            </a:pPr>
            <a:endParaRPr lang="en-US" altLang="en-US" sz="3000" b="1" dirty="0">
              <a:solidFill>
                <a:srgbClr val="16375E"/>
              </a:solidFill>
              <a:cs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July Plan should include:</a:t>
            </a:r>
          </a:p>
          <a:p>
            <a:pPr marL="4699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Solid Fall recruiting plan and draft spring recruiting plan</a:t>
            </a:r>
          </a:p>
          <a:p>
            <a:pPr marL="4699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Prospective dates for outings (outings should be locked in for next 6 months)</a:t>
            </a:r>
          </a:p>
          <a:p>
            <a:pPr marL="4699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Dates of significant events for next year</a:t>
            </a:r>
          </a:p>
          <a:p>
            <a:pPr marL="4699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en-US" sz="3000" b="1" dirty="0">
                <a:solidFill>
                  <a:srgbClr val="16375E"/>
                </a:solidFill>
                <a:cs typeface="Calibri" panose="020F0502020204030204" pitchFamily="34" charset="0"/>
              </a:rPr>
              <a:t>Dates and plans for next 				summer encampment</a:t>
            </a:r>
            <a:endParaRPr lang="en-US" altLang="en-US" sz="2600" dirty="0"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4CCD1-D5CC-D204-C7F6-F461C07C9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Aug - Start with a Bang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3B138-6E5F-96EA-E08B-D731D65C4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5515356"/>
          </a:xfrm>
        </p:spPr>
        <p:txBody>
          <a:bodyPr/>
          <a:lstStyle/>
          <a:p>
            <a:r>
              <a:rPr lang="en-US" dirty="0"/>
              <a:t>Complete fall recruiting (may start in July with Sneak a Peek)</a:t>
            </a:r>
          </a:p>
          <a:p>
            <a:r>
              <a:rPr lang="en-US" dirty="0"/>
              <a:t>Troops/Crews youth invite friends </a:t>
            </a:r>
          </a:p>
          <a:p>
            <a:r>
              <a:rPr lang="en-US" dirty="0">
                <a:solidFill>
                  <a:srgbClr val="FF0000"/>
                </a:solidFill>
              </a:rPr>
              <a:t>TROOPS ASSIST PACKS WITH RECRUITING</a:t>
            </a:r>
          </a:p>
          <a:p>
            <a:r>
              <a:rPr lang="en-US" dirty="0"/>
              <a:t>OA 1</a:t>
            </a:r>
            <a:r>
              <a:rPr lang="en-US" baseline="30000" dirty="0"/>
              <a:t>st</a:t>
            </a:r>
            <a:r>
              <a:rPr lang="en-US" dirty="0"/>
              <a:t> Fall Induction</a:t>
            </a:r>
          </a:p>
          <a:p>
            <a:r>
              <a:rPr lang="en-US" dirty="0"/>
              <a:t>Fun Family event</a:t>
            </a:r>
          </a:p>
          <a:p>
            <a:r>
              <a:rPr lang="en-US" dirty="0"/>
              <a:t>Get “many hands” for small tasks to cultivate future adult leaders (Popcorn?)</a:t>
            </a:r>
          </a:p>
          <a:p>
            <a:r>
              <a:rPr lang="en-US" dirty="0"/>
              <a:t>Establish Crew/Troop youth 			leaders for 6 Months</a:t>
            </a:r>
          </a:p>
        </p:txBody>
      </p:sp>
    </p:spTree>
    <p:extLst>
      <p:ext uri="{BB962C8B-B14F-4D97-AF65-F5344CB8AC3E}">
        <p14:creationId xmlns:p14="http://schemas.microsoft.com/office/powerpoint/2010/main" val="72915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379F3-245E-3592-950C-8C18DA76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September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9B7B4-D957-EB1D-221C-C9AB40D51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4333494"/>
          </a:xfrm>
        </p:spPr>
        <p:txBody>
          <a:bodyPr/>
          <a:lstStyle/>
          <a:p>
            <a:r>
              <a:rPr lang="en-US" dirty="0"/>
              <a:t>Fun outing tied to advancement for Scouts</a:t>
            </a:r>
          </a:p>
          <a:p>
            <a:r>
              <a:rPr lang="en-US" dirty="0"/>
              <a:t>Court of Honor for Scouts</a:t>
            </a:r>
          </a:p>
          <a:p>
            <a:endParaRPr lang="en-US" dirty="0"/>
          </a:p>
          <a:p>
            <a:r>
              <a:rPr lang="en-US" dirty="0"/>
              <a:t>Be aware of fall break. Poll families in the spring to gauge interest in a long trip to leverage the break or to avoid it so a hard planned trip won’t fail for lack of participation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91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EFFF3-7C15-5A3C-A15F-E2446D693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October - </a:t>
            </a:r>
            <a:r>
              <a:rPr lang="en-US" dirty="0" err="1"/>
              <a:t>Camperall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9F21D0-4299-F5C9-18E4-F626D10EE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4825937"/>
          </a:xfrm>
        </p:spPr>
        <p:txBody>
          <a:bodyPr/>
          <a:lstStyle/>
          <a:p>
            <a:r>
              <a:rPr lang="en-US" dirty="0"/>
              <a:t>Trailblazer or </a:t>
            </a:r>
            <a:r>
              <a:rPr lang="en-US" dirty="0" err="1"/>
              <a:t>Spookeree</a:t>
            </a:r>
            <a:r>
              <a:rPr lang="en-US" dirty="0"/>
              <a:t> for Cubs</a:t>
            </a:r>
          </a:p>
          <a:p>
            <a:r>
              <a:rPr lang="en-US" dirty="0" err="1"/>
              <a:t>Camperall</a:t>
            </a:r>
            <a:endParaRPr lang="en-US" dirty="0"/>
          </a:p>
          <a:p>
            <a:r>
              <a:rPr lang="en-US" dirty="0"/>
              <a:t>Remember we are dealing with youth.  The only holiday more important than Halloween is in December  Plan a fun activity accordingly and don’t plan a Scouting event to interfere with it.</a:t>
            </a:r>
          </a:p>
          <a:p>
            <a:r>
              <a:rPr lang="en-US" dirty="0">
                <a:solidFill>
                  <a:srgbClr val="FF0000"/>
                </a:solidFill>
              </a:rPr>
              <a:t>Begin Recharter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218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51B03-9664-6E2A-00FD-4F9311093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5913" y="614363"/>
            <a:ext cx="5972175" cy="677108"/>
          </a:xfrm>
        </p:spPr>
        <p:txBody>
          <a:bodyPr/>
          <a:lstStyle/>
          <a:p>
            <a:r>
              <a:rPr lang="en-US" dirty="0"/>
              <a:t>November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5C3BF-56A8-C195-438D-062E176FA3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75" y="1552575"/>
            <a:ext cx="8070850" cy="3447098"/>
          </a:xfrm>
        </p:spPr>
        <p:txBody>
          <a:bodyPr/>
          <a:lstStyle/>
          <a:p>
            <a:r>
              <a:rPr lang="en-US" dirty="0"/>
              <a:t>NYLT Session</a:t>
            </a:r>
          </a:p>
          <a:p>
            <a:r>
              <a:rPr lang="en-US" dirty="0"/>
              <a:t>Avoid Thanksgiving</a:t>
            </a:r>
          </a:p>
          <a:p>
            <a:r>
              <a:rPr lang="en-US" dirty="0"/>
              <a:t>Pack Visits to Troops begin</a:t>
            </a:r>
          </a:p>
          <a:p>
            <a:r>
              <a:rPr lang="en-US" dirty="0"/>
              <a:t>OA 2</a:t>
            </a:r>
            <a:r>
              <a:rPr lang="en-US" baseline="30000" dirty="0"/>
              <a:t>nd</a:t>
            </a:r>
            <a:r>
              <a:rPr lang="en-US" dirty="0"/>
              <a:t> Fall Induction</a:t>
            </a:r>
          </a:p>
          <a:p>
            <a:r>
              <a:rPr lang="en-US" dirty="0"/>
              <a:t>Get help with recharter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0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F7F7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624</Words>
  <Application>Microsoft Office PowerPoint</Application>
  <PresentationFormat>On-screen Show (4:3)</PresentationFormat>
  <Paragraphs>105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Times New Roman</vt:lpstr>
      <vt:lpstr>Wingdings</vt:lpstr>
      <vt:lpstr>Office Theme</vt:lpstr>
      <vt:lpstr>PowerPoint Presentation</vt:lpstr>
      <vt:lpstr>Why This?</vt:lpstr>
      <vt:lpstr>Programs</vt:lpstr>
      <vt:lpstr>Scope</vt:lpstr>
      <vt:lpstr>July Prepare for Success</vt:lpstr>
      <vt:lpstr>Aug - Start with a Bang</vt:lpstr>
      <vt:lpstr>September</vt:lpstr>
      <vt:lpstr>October - Camperall</vt:lpstr>
      <vt:lpstr>November</vt:lpstr>
      <vt:lpstr>December </vt:lpstr>
      <vt:lpstr>January</vt:lpstr>
      <vt:lpstr>February-Crossovers</vt:lpstr>
      <vt:lpstr>March - WEBELOS</vt:lpstr>
      <vt:lpstr>April</vt:lpstr>
      <vt:lpstr>May</vt:lpstr>
      <vt:lpstr>June – The Promise</vt:lpstr>
      <vt:lpstr>July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Scott Hawley</cp:lastModifiedBy>
  <cp:revision>15</cp:revision>
  <dcterms:created xsi:type="dcterms:W3CDTF">2020-03-14T17:19:08Z</dcterms:created>
  <dcterms:modified xsi:type="dcterms:W3CDTF">2022-09-02T13:19:04Z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2020-03-14T00:00:00Z</vt:filetime>
  </property>
  <property fmtid="{D5CDD505-2E9C-101B-9397-08002B2CF9AE}" pid="3" name="LastSaved">
    <vt:filetime>2020-03-14T00:00:00Z</vt:filetime>
  </property>
</Properties>
</file>