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80" r:id="rId6"/>
    <p:sldId id="260" r:id="rId7"/>
    <p:sldId id="261" r:id="rId8"/>
    <p:sldId id="263" r:id="rId9"/>
    <p:sldId id="264" r:id="rId10"/>
    <p:sldId id="265" r:id="rId11"/>
    <p:sldId id="279" r:id="rId12"/>
    <p:sldId id="268" r:id="rId13"/>
    <p:sldId id="274" r:id="rId14"/>
    <p:sldId id="267" r:id="rId15"/>
    <p:sldId id="275" r:id="rId16"/>
    <p:sldId id="278" r:id="rId17"/>
    <p:sldId id="277" r:id="rId18"/>
  </p:sldIdLst>
  <p:sldSz cx="12192000" cy="6858000"/>
  <p:notesSz cx="7315200" cy="9601200"/>
  <p:embeddedFontLst>
    <p:embeddedFont>
      <p:font typeface="Calibri" panose="020F0502020204030204" pitchFamily="34" charset="0"/>
      <p:regular r:id="rId20"/>
      <p:bold r:id="rId21"/>
      <p:italic r:id="rId22"/>
      <p:boldItalic r:id="rId23"/>
    </p:embeddedFont>
    <p:embeddedFont>
      <p:font typeface="Libre Franklin" pitchFamily="2"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1tYWX+nr+eBigYwqE4cMPJZtS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952EB-8074-464D-A40A-2CF76626E808}" v="2" dt="2022-09-20T18:45:44.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1" autoAdjust="0"/>
    <p:restoredTop sz="81487" autoAdjust="0"/>
  </p:normalViewPr>
  <p:slideViewPr>
    <p:cSldViewPr snapToGrid="0">
      <p:cViewPr varScale="1">
        <p:scale>
          <a:sx n="72" d="100"/>
          <a:sy n="72" d="100"/>
        </p:scale>
        <p:origin x="7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Hays" userId="a99719d270bd3fc9" providerId="LiveId" clId="{B46952EB-8074-464D-A40A-2CF76626E808}"/>
    <pc:docChg chg="custSel addSld modSld">
      <pc:chgData name="Lewis Hays" userId="a99719d270bd3fc9" providerId="LiveId" clId="{B46952EB-8074-464D-A40A-2CF76626E808}" dt="2022-09-20T18:56:42.913" v="1296" actId="20577"/>
      <pc:docMkLst>
        <pc:docMk/>
      </pc:docMkLst>
      <pc:sldChg chg="modSp mod">
        <pc:chgData name="Lewis Hays" userId="a99719d270bd3fc9" providerId="LiveId" clId="{B46952EB-8074-464D-A40A-2CF76626E808}" dt="2022-09-20T17:57:19.910" v="10" actId="6549"/>
        <pc:sldMkLst>
          <pc:docMk/>
          <pc:sldMk cId="0" sldId="256"/>
        </pc:sldMkLst>
        <pc:spChg chg="mod">
          <ac:chgData name="Lewis Hays" userId="a99719d270bd3fc9" providerId="LiveId" clId="{B46952EB-8074-464D-A40A-2CF76626E808}" dt="2022-09-20T17:57:19.910" v="10" actId="6549"/>
          <ac:spMkLst>
            <pc:docMk/>
            <pc:sldMk cId="0" sldId="256"/>
            <ac:spMk id="2" creationId="{EA9603DA-EB39-CB3E-6A3E-1DE06886E3AD}"/>
          </ac:spMkLst>
        </pc:spChg>
      </pc:sldChg>
      <pc:sldChg chg="modSp mod">
        <pc:chgData name="Lewis Hays" userId="a99719d270bd3fc9" providerId="LiveId" clId="{B46952EB-8074-464D-A40A-2CF76626E808}" dt="2022-09-20T18:44:12.809" v="1085" actId="20577"/>
        <pc:sldMkLst>
          <pc:docMk/>
          <pc:sldMk cId="0" sldId="257"/>
        </pc:sldMkLst>
        <pc:spChg chg="mod">
          <ac:chgData name="Lewis Hays" userId="a99719d270bd3fc9" providerId="LiveId" clId="{B46952EB-8074-464D-A40A-2CF76626E808}" dt="2022-09-20T18:44:12.809" v="1085" actId="20577"/>
          <ac:spMkLst>
            <pc:docMk/>
            <pc:sldMk cId="0" sldId="257"/>
            <ac:spMk id="64" creationId="{00000000-0000-0000-0000-000000000000}"/>
          </ac:spMkLst>
        </pc:spChg>
      </pc:sldChg>
      <pc:sldChg chg="modSp mod">
        <pc:chgData name="Lewis Hays" userId="a99719d270bd3fc9" providerId="LiveId" clId="{B46952EB-8074-464D-A40A-2CF76626E808}" dt="2022-09-20T18:44:53.897" v="1090" actId="20577"/>
        <pc:sldMkLst>
          <pc:docMk/>
          <pc:sldMk cId="0" sldId="259"/>
        </pc:sldMkLst>
        <pc:spChg chg="mod">
          <ac:chgData name="Lewis Hays" userId="a99719d270bd3fc9" providerId="LiveId" clId="{B46952EB-8074-464D-A40A-2CF76626E808}" dt="2022-09-20T18:44:53.897" v="1090" actId="20577"/>
          <ac:spMkLst>
            <pc:docMk/>
            <pc:sldMk cId="0" sldId="259"/>
            <ac:spMk id="81" creationId="{00000000-0000-0000-0000-000000000000}"/>
          </ac:spMkLst>
        </pc:spChg>
      </pc:sldChg>
      <pc:sldChg chg="modSp mod">
        <pc:chgData name="Lewis Hays" userId="a99719d270bd3fc9" providerId="LiveId" clId="{B46952EB-8074-464D-A40A-2CF76626E808}" dt="2022-09-20T18:01:13.594" v="59" actId="20577"/>
        <pc:sldMkLst>
          <pc:docMk/>
          <pc:sldMk cId="0" sldId="260"/>
        </pc:sldMkLst>
        <pc:spChg chg="mod">
          <ac:chgData name="Lewis Hays" userId="a99719d270bd3fc9" providerId="LiveId" clId="{B46952EB-8074-464D-A40A-2CF76626E808}" dt="2022-09-20T18:01:13.594" v="59" actId="20577"/>
          <ac:spMkLst>
            <pc:docMk/>
            <pc:sldMk cId="0" sldId="260"/>
            <ac:spMk id="89" creationId="{00000000-0000-0000-0000-000000000000}"/>
          </ac:spMkLst>
        </pc:spChg>
      </pc:sldChg>
      <pc:sldChg chg="modSp mod">
        <pc:chgData name="Lewis Hays" userId="a99719d270bd3fc9" providerId="LiveId" clId="{B46952EB-8074-464D-A40A-2CF76626E808}" dt="2022-09-20T18:48:06.972" v="1182" actId="6549"/>
        <pc:sldMkLst>
          <pc:docMk/>
          <pc:sldMk cId="0" sldId="265"/>
        </pc:sldMkLst>
        <pc:spChg chg="mod">
          <ac:chgData name="Lewis Hays" userId="a99719d270bd3fc9" providerId="LiveId" clId="{B46952EB-8074-464D-A40A-2CF76626E808}" dt="2022-09-20T18:48:06.972" v="1182" actId="6549"/>
          <ac:spMkLst>
            <pc:docMk/>
            <pc:sldMk cId="0" sldId="265"/>
            <ac:spMk id="179" creationId="{00000000-0000-0000-0000-000000000000}"/>
          </ac:spMkLst>
        </pc:spChg>
      </pc:sldChg>
      <pc:sldChg chg="modSp mod">
        <pc:chgData name="Lewis Hays" userId="a99719d270bd3fc9" providerId="LiveId" clId="{B46952EB-8074-464D-A40A-2CF76626E808}" dt="2022-09-20T18:49:41.860" v="1238" actId="20577"/>
        <pc:sldMkLst>
          <pc:docMk/>
          <pc:sldMk cId="920763363" sldId="274"/>
        </pc:sldMkLst>
        <pc:spChg chg="mod">
          <ac:chgData name="Lewis Hays" userId="a99719d270bd3fc9" providerId="LiveId" clId="{B46952EB-8074-464D-A40A-2CF76626E808}" dt="2022-09-20T18:49:41.860" v="1238" actId="20577"/>
          <ac:spMkLst>
            <pc:docMk/>
            <pc:sldMk cId="920763363" sldId="274"/>
            <ac:spMk id="171" creationId="{00000000-0000-0000-0000-000000000000}"/>
          </ac:spMkLst>
        </pc:spChg>
      </pc:sldChg>
      <pc:sldChg chg="modSp add mod modNotesTx">
        <pc:chgData name="Lewis Hays" userId="a99719d270bd3fc9" providerId="LiveId" clId="{B46952EB-8074-464D-A40A-2CF76626E808}" dt="2022-09-20T18:56:42.913" v="1296" actId="20577"/>
        <pc:sldMkLst>
          <pc:docMk/>
          <pc:sldMk cId="4115661493" sldId="280"/>
        </pc:sldMkLst>
        <pc:spChg chg="mod">
          <ac:chgData name="Lewis Hays" userId="a99719d270bd3fc9" providerId="LiveId" clId="{B46952EB-8074-464D-A40A-2CF76626E808}" dt="2022-09-20T18:06:24.637" v="214" actId="20577"/>
          <ac:spMkLst>
            <pc:docMk/>
            <pc:sldMk cId="4115661493" sldId="280"/>
            <ac:spMk id="80" creationId="{00000000-0000-0000-0000-000000000000}"/>
          </ac:spMkLst>
        </pc:spChg>
        <pc:spChg chg="mod">
          <ac:chgData name="Lewis Hays" userId="a99719d270bd3fc9" providerId="LiveId" clId="{B46952EB-8074-464D-A40A-2CF76626E808}" dt="2022-09-20T18:56:42.913" v="1296" actId="20577"/>
          <ac:spMkLst>
            <pc:docMk/>
            <pc:sldMk cId="4115661493" sldId="280"/>
            <ac:spMk id="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dirty="0"/>
              <a:t>Thank you Sue and good evening, everyone.</a:t>
            </a:r>
          </a:p>
          <a:p>
            <a:pPr marL="0" indent="0"/>
            <a:endParaRPr lang="en-US" dirty="0"/>
          </a:p>
          <a:p>
            <a:pPr marL="0" indent="0"/>
            <a:r>
              <a:rPr lang="en-US" dirty="0"/>
              <a:t>The Internet Recharter Guide and Timeline was created by the National Commissioner Service Team to assist units and commissioners with managing their recharter on a timeline to allow them enough time to submit for proper review prior to their charter due date. </a:t>
            </a:r>
            <a:endParaRPr dirty="0"/>
          </a:p>
        </p:txBody>
      </p:sp>
      <p:sp>
        <p:nvSpPr>
          <p:cNvPr id="55" name="Google Shape;55;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43268d990_0_52: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343268d990_0_52: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a:latin typeface="Arial"/>
                <a:ea typeface="Arial"/>
                <a:cs typeface="Arial"/>
                <a:sym typeface="Arial"/>
              </a:rPr>
              <a:t>These resources are valuable to review prior to recharter system opening as they can answer many of your questions. </a:t>
            </a:r>
            <a:endParaRPr sz="1300">
              <a:latin typeface="Arial"/>
              <a:ea typeface="Arial"/>
              <a:cs typeface="Arial"/>
              <a:sym typeface="Arial"/>
            </a:endParaRPr>
          </a:p>
        </p:txBody>
      </p:sp>
      <p:sp>
        <p:nvSpPr>
          <p:cNvPr id="175" name="Google Shape;175;g1343268d990_0_52: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11</a:t>
            </a:fld>
            <a:endParaRPr/>
          </a:p>
        </p:txBody>
      </p:sp>
    </p:spTree>
    <p:extLst>
      <p:ext uri="{BB962C8B-B14F-4D97-AF65-F5344CB8AC3E}">
        <p14:creationId xmlns:p14="http://schemas.microsoft.com/office/powerpoint/2010/main" val="192239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12</a:t>
            </a:fld>
            <a:endParaRPr/>
          </a:p>
        </p:txBody>
      </p:sp>
    </p:spTree>
    <p:extLst>
      <p:ext uri="{BB962C8B-B14F-4D97-AF65-F5344CB8AC3E}">
        <p14:creationId xmlns:p14="http://schemas.microsoft.com/office/powerpoint/2010/main" val="396590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13</a:t>
            </a:fld>
            <a:endParaRPr/>
          </a:p>
        </p:txBody>
      </p:sp>
    </p:spTree>
    <p:extLst>
      <p:ext uri="{BB962C8B-B14F-4D97-AF65-F5344CB8AC3E}">
        <p14:creationId xmlns:p14="http://schemas.microsoft.com/office/powerpoint/2010/main" val="249906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14</a:t>
            </a:fld>
            <a:endParaRPr/>
          </a:p>
        </p:txBody>
      </p:sp>
    </p:spTree>
    <p:extLst>
      <p:ext uri="{BB962C8B-B14F-4D97-AF65-F5344CB8AC3E}">
        <p14:creationId xmlns:p14="http://schemas.microsoft.com/office/powerpoint/2010/main" val="178349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15</a:t>
            </a:fld>
            <a:endParaRPr/>
          </a:p>
        </p:txBody>
      </p:sp>
    </p:spTree>
    <p:extLst>
      <p:ext uri="{BB962C8B-B14F-4D97-AF65-F5344CB8AC3E}">
        <p14:creationId xmlns:p14="http://schemas.microsoft.com/office/powerpoint/2010/main" val="1764507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16</a:t>
            </a:fld>
            <a:endParaRPr/>
          </a:p>
        </p:txBody>
      </p:sp>
    </p:spTree>
    <p:extLst>
      <p:ext uri="{BB962C8B-B14F-4D97-AF65-F5344CB8AC3E}">
        <p14:creationId xmlns:p14="http://schemas.microsoft.com/office/powerpoint/2010/main" val="421799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17</a:t>
            </a:fld>
            <a:endParaRPr/>
          </a:p>
        </p:txBody>
      </p:sp>
    </p:spTree>
    <p:extLst>
      <p:ext uri="{BB962C8B-B14F-4D97-AF65-F5344CB8AC3E}">
        <p14:creationId xmlns:p14="http://schemas.microsoft.com/office/powerpoint/2010/main" val="262883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d4a16ba8d_0_3: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dirty="0"/>
              <a:t>Tonight’s topics include:</a:t>
            </a:r>
          </a:p>
          <a:p>
            <a:pPr marL="0" indent="0"/>
            <a:endParaRPr lang="en-US" dirty="0"/>
          </a:p>
          <a:p>
            <a:pPr marL="0" indent="0"/>
            <a:r>
              <a:rPr lang="en-US" dirty="0"/>
              <a:t>We will not discuss each slide in great detail, but I highly suggest all commissioners take time and read through each slide to understand the content so it can be a good conversation started when completing unit visitations.</a:t>
            </a:r>
          </a:p>
          <a:p>
            <a:pPr marL="0" indent="0"/>
            <a:endParaRPr lang="en-US" dirty="0"/>
          </a:p>
          <a:p>
            <a:pPr marL="0" indent="0"/>
            <a:r>
              <a:rPr lang="en-US" dirty="0"/>
              <a:t>There are two important notes I believe we can use have a dramatic impact and drastically improve recharter results for this year. So the information we are covering tonight will be focused on process as we will have a technology focused confab on internet recharter during September led by our technology team.</a:t>
            </a:r>
          </a:p>
          <a:p>
            <a:pPr marL="0" indent="0"/>
            <a:endParaRPr lang="en-US" dirty="0"/>
          </a:p>
          <a:p>
            <a:pPr marL="241653" indent="-241653">
              <a:buAutoNum type="arabicPeriod"/>
            </a:pPr>
            <a:r>
              <a:rPr lang="en-US" dirty="0"/>
              <a:t>Helping the unit get started early on gathering data by following a timeline </a:t>
            </a:r>
          </a:p>
          <a:p>
            <a:pPr marL="241653" indent="-241653">
              <a:buAutoNum type="arabicPeriod"/>
            </a:pPr>
            <a:r>
              <a:rPr lang="en-US" dirty="0"/>
              <a:t>Assigning a recharter champion to be the main point of contact for organizing and processing the internet recharter</a:t>
            </a:r>
          </a:p>
          <a:p>
            <a:pPr marL="0" indent="0"/>
            <a:endParaRPr lang="en-US" dirty="0"/>
          </a:p>
          <a:p>
            <a:pPr marL="0" indent="0"/>
            <a:r>
              <a:rPr lang="en-US" dirty="0"/>
              <a:t>I personally would suggest committee chairs take this as an opportunity to assign a delegate in </a:t>
            </a:r>
            <a:r>
              <a:rPr lang="en-US" dirty="0" err="1"/>
              <a:t>my.scouting</a:t>
            </a:r>
            <a:r>
              <a:rPr lang="en-US" dirty="0"/>
              <a:t> from their unit committee to assist if not be the main point of contact for the internet recharter.</a:t>
            </a:r>
          </a:p>
          <a:p>
            <a:pPr marL="0" indent="0"/>
            <a:endParaRPr lang="en-US" dirty="0"/>
          </a:p>
          <a:p>
            <a:pPr marL="0" indent="0"/>
            <a:r>
              <a:rPr lang="en-US" dirty="0"/>
              <a:t>Also please note this document is primarily for units who are completing a normal traditional charter through their current chartered org. There will be many other scenarios when it comes to units who might be doing affiliation agreements and/or seeking new charter organizations.</a:t>
            </a:r>
          </a:p>
          <a:p>
            <a:pPr marL="0" indent="0"/>
            <a:endParaRPr lang="en-US" dirty="0"/>
          </a:p>
        </p:txBody>
      </p:sp>
      <p:sp>
        <p:nvSpPr>
          <p:cNvPr id="62" name="Google Shape;62;g13d4a16ba8d_0_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43268d990_0_82: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343268d990_0_82: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dirty="0">
                <a:latin typeface="Arial"/>
                <a:ea typeface="Arial"/>
                <a:cs typeface="Arial"/>
                <a:sym typeface="Arial"/>
              </a:rPr>
              <a:t>Annually the local council enters into an agreement with the chartered organization granting them a charter.  This charter enables the organization or group to use the Scouting program under adult leadership they approve of in order to accomplish its objectives and to serve the organization’s youth and families.</a:t>
            </a:r>
            <a:endParaRPr sz="1300" dirty="0">
              <a:latin typeface="Arial"/>
              <a:ea typeface="Arial"/>
              <a:cs typeface="Arial"/>
              <a:sym typeface="Arial"/>
            </a:endParaRPr>
          </a:p>
        </p:txBody>
      </p:sp>
      <p:sp>
        <p:nvSpPr>
          <p:cNvPr id="69" name="Google Shape;69;g1343268d990_0_82: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6369e3a3e_0_0: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36369e3a3e_0_0: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dirty="0">
                <a:latin typeface="Arial"/>
                <a:ea typeface="Arial"/>
                <a:cs typeface="Arial"/>
                <a:sym typeface="Arial"/>
              </a:rPr>
              <a:t>These Keys to a Successful Recharter will enable units to be extremely successful with understanding the overall process. The online training materials are important to review as this will help answer many questions before you even get started. </a:t>
            </a:r>
          </a:p>
          <a:p>
            <a:pPr marL="0" indent="0">
              <a:buClr>
                <a:schemeClr val="dk1"/>
              </a:buClr>
              <a:buSzPts val="1200"/>
            </a:pPr>
            <a:endParaRPr lang="en-US" sz="1300" dirty="0">
              <a:latin typeface="Arial"/>
              <a:ea typeface="Arial"/>
              <a:cs typeface="Arial"/>
              <a:sym typeface="Arial"/>
            </a:endParaRPr>
          </a:p>
          <a:p>
            <a:pPr marL="0" indent="0">
              <a:buClr>
                <a:schemeClr val="dk1"/>
              </a:buClr>
              <a:buSzPts val="1200"/>
            </a:pPr>
            <a:endParaRPr sz="1300" dirty="0">
              <a:latin typeface="Arial"/>
              <a:ea typeface="Arial"/>
              <a:cs typeface="Arial"/>
              <a:sym typeface="Arial"/>
            </a:endParaRPr>
          </a:p>
        </p:txBody>
      </p:sp>
      <p:sp>
        <p:nvSpPr>
          <p:cNvPr id="77" name="Google Shape;77;g136369e3a3e_0_0: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6369e3a3e_0_0: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36369e3a3e_0_0: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lang="en-US" sz="1300" dirty="0">
              <a:latin typeface="Arial"/>
              <a:ea typeface="Arial"/>
              <a:cs typeface="Arial"/>
              <a:sym typeface="Arial"/>
            </a:endParaRPr>
          </a:p>
          <a:p>
            <a:pPr marL="0" indent="0">
              <a:buClr>
                <a:schemeClr val="dk1"/>
              </a:buClr>
              <a:buSzPts val="1200"/>
            </a:pPr>
            <a:endParaRPr sz="1300" dirty="0">
              <a:latin typeface="Arial"/>
              <a:ea typeface="Arial"/>
              <a:cs typeface="Arial"/>
              <a:sym typeface="Arial"/>
            </a:endParaRPr>
          </a:p>
        </p:txBody>
      </p:sp>
      <p:sp>
        <p:nvSpPr>
          <p:cNvPr id="77" name="Google Shape;77;g136369e3a3e_0_0: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5</a:t>
            </a:fld>
            <a:endParaRPr/>
          </a:p>
        </p:txBody>
      </p:sp>
    </p:spTree>
    <p:extLst>
      <p:ext uri="{BB962C8B-B14F-4D97-AF65-F5344CB8AC3E}">
        <p14:creationId xmlns:p14="http://schemas.microsoft.com/office/powerpoint/2010/main" val="281575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43268d990_0_75: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343268d990_0_75: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dirty="0">
                <a:latin typeface="Arial"/>
                <a:ea typeface="Arial"/>
                <a:cs typeface="Arial"/>
                <a:sym typeface="Arial"/>
              </a:rPr>
              <a:t>Knowing the most common reasons recharters are not processed will help units to avoid these defects when submitting and also avoid the delays that go along with these. </a:t>
            </a:r>
            <a:endParaRPr sz="1300" dirty="0">
              <a:latin typeface="Arial"/>
              <a:ea typeface="Arial"/>
              <a:cs typeface="Arial"/>
              <a:sym typeface="Arial"/>
            </a:endParaRPr>
          </a:p>
        </p:txBody>
      </p:sp>
      <p:sp>
        <p:nvSpPr>
          <p:cNvPr id="85" name="Google Shape;85;g1343268d990_0_75: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dirty="0">
                <a:latin typeface="Arial"/>
                <a:ea typeface="Arial"/>
                <a:cs typeface="Arial"/>
                <a:sym typeface="Arial"/>
              </a:rPr>
              <a:t>The purpose of the timeline is to help units understand the major steps in the recharter process and show they are able to begin pre work before Internet Recharter opens in turn giving them more time to focus on the data entry portion when it opens.</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These timeline dates are recommended to keep units on track during their recharter process and not required as some councils may decide to adjust specific dates on the timeline to meet their needs.</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Stage 1 - Data collection</a:t>
            </a: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Stage 2 - Data entry</a:t>
            </a: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Stage 3 - Council review/validate and unit resolves defects</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As commissioners one of our primary objectives is to support timely charter </a:t>
            </a:r>
            <a:r>
              <a:rPr lang="en-US" dirty="0" err="1">
                <a:latin typeface="Arial"/>
                <a:ea typeface="Arial"/>
                <a:cs typeface="Arial"/>
                <a:sym typeface="Arial"/>
              </a:rPr>
              <a:t>renewals.You</a:t>
            </a:r>
            <a:r>
              <a:rPr lang="en-US" dirty="0">
                <a:latin typeface="Arial"/>
                <a:ea typeface="Arial"/>
                <a:cs typeface="Arial"/>
                <a:sym typeface="Arial"/>
              </a:rPr>
              <a:t> will notice the very first step is for a commissioner to meet with the unit key 3 and review the timeline and resources available to help them through the process. This is a great way to begin the recharter season. This way the unit has a good understanding of the overall process, the timeline, and just to know they have someone they can go to will be beneficial to them.</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An assigned unit recharter champion greatly increases the likelihood of on time charter renewal. A recharter champion  should be assigned in every unit to be the lead during all 3 stages. This is usually the committee chair or a designated committee member. The committee chair will already have access to the Internet Recharter system, a committee member will need to be given access by adding them as a delegate in </a:t>
            </a:r>
            <a:r>
              <a:rPr lang="en-US" dirty="0" err="1">
                <a:latin typeface="Arial"/>
                <a:ea typeface="Arial"/>
                <a:cs typeface="Arial"/>
                <a:sym typeface="Arial"/>
              </a:rPr>
              <a:t>My.Scouting</a:t>
            </a:r>
            <a:r>
              <a:rPr lang="en-US" dirty="0">
                <a:latin typeface="Arial"/>
                <a:ea typeface="Arial"/>
                <a:cs typeface="Arial"/>
                <a:sym typeface="Arial"/>
              </a:rPr>
              <a:t>. </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Units should take time to review all available resources to ensure they are ready for internet recharter when it opens on October 1.</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Membership inventory can begin before internet recharter opens and should be done on a regular basis to ensure all members are accounted for in </a:t>
            </a:r>
            <a:r>
              <a:rPr lang="en-US" dirty="0" err="1">
                <a:latin typeface="Arial"/>
                <a:ea typeface="Arial"/>
                <a:cs typeface="Arial"/>
                <a:sym typeface="Arial"/>
              </a:rPr>
              <a:t>My.Scouting</a:t>
            </a:r>
            <a:r>
              <a:rPr lang="en-US" dirty="0">
                <a:latin typeface="Arial"/>
                <a:ea typeface="Arial"/>
                <a:cs typeface="Arial"/>
                <a:sym typeface="Arial"/>
              </a:rPr>
              <a:t>. For units who go through roundup in the fall, it may be necessary to do a second inventory shortly after all new members have been added to the unit. </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Identify leaders who have YPT expiring and give them enough time to renew YPT before submitting the charter renewal.</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The unit should attend any council or district provided recharter training. This will help them with understanding an council or district specific </a:t>
            </a:r>
            <a:r>
              <a:rPr lang="en-US" dirty="0" err="1">
                <a:latin typeface="Arial"/>
                <a:ea typeface="Arial"/>
                <a:cs typeface="Arial"/>
                <a:sym typeface="Arial"/>
              </a:rPr>
              <a:t>directves</a:t>
            </a:r>
            <a:r>
              <a:rPr lang="en-US" dirty="0">
                <a:latin typeface="Arial"/>
                <a:ea typeface="Arial"/>
                <a:cs typeface="Arial"/>
                <a:sym typeface="Arial"/>
              </a:rPr>
              <a:t>. </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Do not wait to log into the charter renewal system when it opens on Oct 1. It’s important that access to the system is verified to prevent delays.</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It will be helpful for units to begin working on their data entry in early October along with collecting membership fees. </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A Scout is helpful: submitting the charter renewal by Nov 15 allows council plenty of time to review all charters before end of the year. Often times there are defects and units will need the additional time to have those corrected. The Nov 15 due date is recommended since so many charters are processed in the month of December. </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p:txBody>
      </p:sp>
      <p:sp>
        <p:nvSpPr>
          <p:cNvPr id="93" name="Google Shape;93;p5: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a:latin typeface="Arial"/>
                <a:ea typeface="Arial"/>
                <a:cs typeface="Arial"/>
                <a:sym typeface="Arial"/>
              </a:rPr>
              <a:t>Membership inventory is the one main task units can begin before the system opens for recharter. Membership inventories can be conducted throughout the year to ensure the roster is accurate. </a:t>
            </a:r>
            <a:endParaRPr sz="1300">
              <a:latin typeface="Arial"/>
              <a:ea typeface="Arial"/>
              <a:cs typeface="Arial"/>
              <a:sym typeface="Arial"/>
            </a:endParaRPr>
          </a:p>
        </p:txBody>
      </p:sp>
      <p:sp>
        <p:nvSpPr>
          <p:cNvPr id="159" name="Google Shape;159;p3: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46050" y="228600"/>
            <a:ext cx="2022475" cy="113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406400" y="4560570"/>
            <a:ext cx="650240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r>
              <a:rPr lang="en-US" dirty="0">
                <a:latin typeface="Arial"/>
                <a:ea typeface="Arial"/>
                <a:cs typeface="Arial"/>
                <a:sym typeface="Arial"/>
              </a:rPr>
              <a:t>Youth Protection Training should be kept current when going through the recharter process and working with your adult leaders to let them know if they expire during the process is vital to avoiding delays. After running the report, make sure the adults are notified and given a due date to renew their YPT training.</a:t>
            </a:r>
            <a:endParaRPr dirty="0">
              <a:latin typeface="Arial"/>
              <a:ea typeface="Arial"/>
              <a:cs typeface="Arial"/>
              <a:sym typeface="Arial"/>
            </a:endParaRPr>
          </a:p>
          <a:p>
            <a:pPr marL="0" indent="0">
              <a:buClr>
                <a:schemeClr val="dk1"/>
              </a:buClr>
              <a:buSzPts val="1200"/>
            </a:pPr>
            <a:endParaRPr dirty="0">
              <a:latin typeface="Arial"/>
              <a:ea typeface="Arial"/>
              <a:cs typeface="Arial"/>
              <a:sym typeface="Arial"/>
            </a:endParaRPr>
          </a:p>
          <a:p>
            <a:pPr marL="0" indent="0">
              <a:buClr>
                <a:schemeClr val="dk1"/>
              </a:buClr>
              <a:buSzPts val="1200"/>
            </a:pPr>
            <a:r>
              <a:rPr lang="en-US" dirty="0">
                <a:latin typeface="Arial"/>
                <a:ea typeface="Arial"/>
                <a:cs typeface="Arial"/>
                <a:sym typeface="Arial"/>
              </a:rPr>
              <a:t>It’s important to note YPT expiring before March 1 should be retaken for a December renewal. Two months out from the </a:t>
            </a:r>
            <a:r>
              <a:rPr lang="en-US" dirty="0" err="1">
                <a:latin typeface="Arial"/>
                <a:ea typeface="Arial"/>
                <a:cs typeface="Arial"/>
                <a:sym typeface="Arial"/>
              </a:rPr>
              <a:t>ene</a:t>
            </a:r>
            <a:r>
              <a:rPr lang="en-US" dirty="0">
                <a:latin typeface="Arial"/>
                <a:ea typeface="Arial"/>
                <a:cs typeface="Arial"/>
                <a:sym typeface="Arial"/>
              </a:rPr>
              <a:t> of the charter renewal month is a good standard when reviewing YPT during other months.</a:t>
            </a:r>
            <a:endParaRPr dirty="0">
              <a:latin typeface="Arial"/>
              <a:ea typeface="Arial"/>
              <a:cs typeface="Arial"/>
              <a:sym typeface="Arial"/>
            </a:endParaRPr>
          </a:p>
        </p:txBody>
      </p:sp>
      <p:sp>
        <p:nvSpPr>
          <p:cNvPr id="167" name="Google Shape;167;p4:notes"/>
          <p:cNvSpPr txBox="1">
            <a:spLocks noGrp="1"/>
          </p:cNvSpPr>
          <p:nvPr>
            <p:ph type="sldNum" idx="12"/>
          </p:nvPr>
        </p:nvSpPr>
        <p:spPr>
          <a:xfrm>
            <a:off x="4143587" y="9119475"/>
            <a:ext cx="3169920" cy="480060"/>
          </a:xfrm>
          <a:prstGeom prst="rect">
            <a:avLst/>
          </a:prstGeom>
          <a:noFill/>
          <a:ln>
            <a:noFill/>
          </a:ln>
        </p:spPr>
        <p:txBody>
          <a:bodyPr spcFirstLastPara="1" wrap="square" lIns="96645" tIns="96645" rIns="96645" bIns="96645" anchor="ctr" anchorCtr="0">
            <a:noAutofit/>
          </a:bodyPr>
          <a:lstStyle/>
          <a:p>
            <a:pPr>
              <a:buSzPts val="1200"/>
            </a:pPr>
            <a:fld id="{00000000-1234-1234-1234-123412341234}" type="slidenum">
              <a:rPr lang="en-US"/>
              <a:pP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8 Title and Content">
  <p:cSld name="08 Title and Content">
    <p:spTree>
      <p:nvGrpSpPr>
        <p:cNvPr id="1" name="Shape 15"/>
        <p:cNvGrpSpPr/>
        <p:nvPr/>
      </p:nvGrpSpPr>
      <p:grpSpPr>
        <a:xfrm>
          <a:off x="0" y="0"/>
          <a:ext cx="0" cy="0"/>
          <a:chOff x="0" y="0"/>
          <a:chExt cx="0" cy="0"/>
        </a:xfrm>
      </p:grpSpPr>
      <p:sp>
        <p:nvSpPr>
          <p:cNvPr id="16" name="Google Shape;16;g1343268d990_0_41"/>
          <p:cNvSpPr txBox="1">
            <a:spLocks noGrp="1"/>
          </p:cNvSpPr>
          <p:nvPr>
            <p:ph type="body" idx="1"/>
          </p:nvPr>
        </p:nvSpPr>
        <p:spPr>
          <a:xfrm>
            <a:off x="609600" y="1803400"/>
            <a:ext cx="9448800" cy="411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800"/>
              </a:spcBef>
              <a:spcAft>
                <a:spcPts val="0"/>
              </a:spcAft>
              <a:buClr>
                <a:schemeClr val="dk1"/>
              </a:buClr>
              <a:buSzPts val="1800"/>
              <a:buChar char="–"/>
              <a:defRPr/>
            </a:lvl9pPr>
          </a:lstStyle>
          <a:p>
            <a:endParaRPr/>
          </a:p>
        </p:txBody>
      </p:sp>
      <p:sp>
        <p:nvSpPr>
          <p:cNvPr id="17" name="Google Shape;17;g1343268d990_0_41"/>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g1343268d990_0_41"/>
          <p:cNvCxnSpPr/>
          <p:nvPr/>
        </p:nvCxnSpPr>
        <p:spPr>
          <a:xfrm>
            <a:off x="609600" y="609600"/>
            <a:ext cx="10972800" cy="0"/>
          </a:xfrm>
          <a:prstGeom prst="straightConnector1">
            <a:avLst/>
          </a:prstGeom>
          <a:noFill/>
          <a:ln w="47625" cap="flat" cmpd="sng">
            <a:solidFill>
              <a:schemeClr val="dk1"/>
            </a:solidFill>
            <a:prstDash val="solid"/>
            <a:round/>
            <a:headEnd type="none" w="sm" len="sm"/>
            <a:tailEnd type="none" w="sm" len="sm"/>
          </a:ln>
        </p:spPr>
      </p:cxnSp>
      <p:sp>
        <p:nvSpPr>
          <p:cNvPr id="19" name="Google Shape;19;g1343268d990_0_41"/>
          <p:cNvSpPr txBox="1">
            <a:spLocks noGrp="1"/>
          </p:cNvSpPr>
          <p:nvPr>
            <p:ph type="title"/>
          </p:nvPr>
        </p:nvSpPr>
        <p:spPr>
          <a:xfrm>
            <a:off x="609600" y="787400"/>
            <a:ext cx="9448800" cy="7620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1343268d990_0_17"/>
          <p:cNvSpPr txBox="1">
            <a:spLocks noGrp="1"/>
          </p:cNvSpPr>
          <p:nvPr>
            <p:ph type="title"/>
          </p:nvPr>
        </p:nvSpPr>
        <p:spPr>
          <a:xfrm>
            <a:off x="914400" y="3583837"/>
            <a:ext cx="8839200" cy="1826400"/>
          </a:xfrm>
          <a:prstGeom prst="rect">
            <a:avLst/>
          </a:prstGeom>
          <a:noFill/>
          <a:ln>
            <a:noFill/>
          </a:ln>
        </p:spPr>
        <p:txBody>
          <a:bodyPr spcFirstLastPara="1" wrap="square" lIns="45700" tIns="0" rIns="45700" bIns="0" anchor="t" anchorCtr="0">
            <a:noAutofit/>
          </a:bodyPr>
          <a:lstStyle>
            <a:lvl1pPr lvl="0" algn="l">
              <a:lnSpc>
                <a:spcPct val="100000"/>
              </a:lnSpc>
              <a:spcBef>
                <a:spcPts val="0"/>
              </a:spcBef>
              <a:spcAft>
                <a:spcPts val="0"/>
              </a:spcAft>
              <a:buClr>
                <a:schemeClr val="dk1"/>
              </a:buClr>
              <a:buSzPts val="4200"/>
              <a:buFont typeface="Libre Franklin"/>
              <a:buNone/>
              <a:defRPr sz="4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343268d990_0_17"/>
          <p:cNvSpPr txBox="1">
            <a:spLocks noGrp="1"/>
          </p:cNvSpPr>
          <p:nvPr>
            <p:ph type="body" idx="1"/>
          </p:nvPr>
        </p:nvSpPr>
        <p:spPr>
          <a:xfrm>
            <a:off x="914400" y="2485800"/>
            <a:ext cx="8839200" cy="1066800"/>
          </a:xfrm>
          <a:prstGeom prst="rect">
            <a:avLst/>
          </a:prstGeom>
          <a:noFill/>
          <a:ln>
            <a:noFill/>
          </a:ln>
        </p:spPr>
        <p:txBody>
          <a:bodyPr spcFirstLastPara="1" wrap="square" lIns="45700" tIns="0" rIns="45700" bIns="0" anchor="b" anchorCtr="0">
            <a:noAutofit/>
          </a:bodyPr>
          <a:lstStyle>
            <a:lvl1pPr marL="457200" lvl="0" indent="-228600" algn="l">
              <a:lnSpc>
                <a:spcPct val="100000"/>
              </a:lnSpc>
              <a:spcBef>
                <a:spcPts val="400"/>
              </a:spcBef>
              <a:spcAft>
                <a:spcPts val="0"/>
              </a:spcAft>
              <a:buSzPts val="1600"/>
              <a:buNone/>
              <a:defRPr sz="2000">
                <a:solidFill>
                  <a:schemeClr val="dk1"/>
                </a:solidFill>
              </a:defRPr>
            </a:lvl1pPr>
            <a:lvl2pPr marL="914400" lvl="1" indent="-228600" algn="l">
              <a:lnSpc>
                <a:spcPct val="100000"/>
              </a:lnSpc>
              <a:spcBef>
                <a:spcPts val="360"/>
              </a:spcBef>
              <a:spcAft>
                <a:spcPts val="0"/>
              </a:spcAft>
              <a:buSzPts val="1620"/>
              <a:buNone/>
              <a:defRPr sz="1800">
                <a:solidFill>
                  <a:schemeClr val="lt1"/>
                </a:solidFill>
              </a:defRPr>
            </a:lvl2pPr>
            <a:lvl3pPr marL="1371600" lvl="2" indent="-228600" algn="l">
              <a:lnSpc>
                <a:spcPct val="100000"/>
              </a:lnSpc>
              <a:spcBef>
                <a:spcPts val="320"/>
              </a:spcBef>
              <a:spcAft>
                <a:spcPts val="0"/>
              </a:spcAft>
              <a:buSzPts val="1360"/>
              <a:buNone/>
              <a:defRPr sz="1600">
                <a:solidFill>
                  <a:schemeClr val="lt1"/>
                </a:solidFill>
              </a:defRPr>
            </a:lvl3pPr>
            <a:lvl4pPr marL="1828800" lvl="3" indent="-228600" algn="l">
              <a:lnSpc>
                <a:spcPct val="100000"/>
              </a:lnSpc>
              <a:spcBef>
                <a:spcPts val="280"/>
              </a:spcBef>
              <a:spcAft>
                <a:spcPts val="0"/>
              </a:spcAft>
              <a:buSzPts val="126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g1343268d990_0_20"/>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43268d990_0_20"/>
          <p:cNvSpPr txBox="1">
            <a:spLocks noGrp="1"/>
          </p:cNvSpPr>
          <p:nvPr>
            <p:ph type="body" idx="1"/>
          </p:nvPr>
        </p:nvSpPr>
        <p:spPr>
          <a:xfrm>
            <a:off x="609600" y="1600201"/>
            <a:ext cx="4876800" cy="411480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520"/>
              </a:spcBef>
              <a:spcAft>
                <a:spcPts val="0"/>
              </a:spcAft>
              <a:buSzPts val="2080"/>
              <a:buChar char="⦿"/>
              <a:defRPr sz="2600"/>
            </a:lvl1pPr>
            <a:lvl2pPr marL="914400" lvl="1" indent="-354330" algn="l">
              <a:lnSpc>
                <a:spcPct val="100000"/>
              </a:lnSpc>
              <a:spcBef>
                <a:spcPts val="440"/>
              </a:spcBef>
              <a:spcAft>
                <a:spcPts val="0"/>
              </a:spcAft>
              <a:buSzPts val="1980"/>
              <a:buChar char="•"/>
              <a:defRPr sz="2200"/>
            </a:lvl2pPr>
            <a:lvl3pPr marL="1371600" lvl="2" indent="-336550" algn="l">
              <a:lnSpc>
                <a:spcPct val="100000"/>
              </a:lnSpc>
              <a:spcBef>
                <a:spcPts val="400"/>
              </a:spcBef>
              <a:spcAft>
                <a:spcPts val="0"/>
              </a:spcAft>
              <a:buSzPts val="1700"/>
              <a:buChar char="○"/>
              <a:defRPr sz="2000"/>
            </a:lvl3pPr>
            <a:lvl4pPr marL="1828800" lvl="3" indent="-331469" algn="l">
              <a:lnSpc>
                <a:spcPct val="100000"/>
              </a:lnSpc>
              <a:spcBef>
                <a:spcPts val="360"/>
              </a:spcBef>
              <a:spcAft>
                <a:spcPts val="0"/>
              </a:spcAft>
              <a:buSzPts val="162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g1343268d990_0_20"/>
          <p:cNvSpPr txBox="1">
            <a:spLocks noGrp="1"/>
          </p:cNvSpPr>
          <p:nvPr>
            <p:ph type="body" idx="2"/>
          </p:nvPr>
        </p:nvSpPr>
        <p:spPr>
          <a:xfrm>
            <a:off x="5689600" y="1600201"/>
            <a:ext cx="4876800" cy="411480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520"/>
              </a:spcBef>
              <a:spcAft>
                <a:spcPts val="0"/>
              </a:spcAft>
              <a:buSzPts val="2080"/>
              <a:buChar char="⦿"/>
              <a:defRPr sz="2600"/>
            </a:lvl1pPr>
            <a:lvl2pPr marL="914400" lvl="1" indent="-354330" algn="l">
              <a:lnSpc>
                <a:spcPct val="100000"/>
              </a:lnSpc>
              <a:spcBef>
                <a:spcPts val="440"/>
              </a:spcBef>
              <a:spcAft>
                <a:spcPts val="0"/>
              </a:spcAft>
              <a:buSzPts val="1980"/>
              <a:buChar char="•"/>
              <a:defRPr sz="2200"/>
            </a:lvl2pPr>
            <a:lvl3pPr marL="1371600" lvl="2" indent="-336550" algn="l">
              <a:lnSpc>
                <a:spcPct val="100000"/>
              </a:lnSpc>
              <a:spcBef>
                <a:spcPts val="400"/>
              </a:spcBef>
              <a:spcAft>
                <a:spcPts val="0"/>
              </a:spcAft>
              <a:buSzPts val="1700"/>
              <a:buChar char="○"/>
              <a:defRPr sz="2000"/>
            </a:lvl3pPr>
            <a:lvl4pPr marL="1828800" lvl="3" indent="-331469" algn="l">
              <a:lnSpc>
                <a:spcPct val="100000"/>
              </a:lnSpc>
              <a:spcBef>
                <a:spcPts val="360"/>
              </a:spcBef>
              <a:spcAft>
                <a:spcPts val="0"/>
              </a:spcAft>
              <a:buSzPts val="162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343268d990_0_24"/>
          <p:cNvSpPr txBox="1">
            <a:spLocks noGrp="1"/>
          </p:cNvSpPr>
          <p:nvPr>
            <p:ph type="title"/>
          </p:nvPr>
        </p:nvSpPr>
        <p:spPr>
          <a:xfrm>
            <a:off x="609600" y="274320"/>
            <a:ext cx="99609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g1343268d990_0_27"/>
          <p:cNvSpPr txBox="1">
            <a:spLocks noGrp="1"/>
          </p:cNvSpPr>
          <p:nvPr>
            <p:ph type="title"/>
          </p:nvPr>
        </p:nvSpPr>
        <p:spPr>
          <a:xfrm>
            <a:off x="609600" y="1185528"/>
            <a:ext cx="4267200" cy="730200"/>
          </a:xfrm>
          <a:prstGeom prst="rect">
            <a:avLst/>
          </a:prstGeom>
          <a:noFill/>
          <a:ln>
            <a:noFill/>
          </a:ln>
        </p:spPr>
        <p:txBody>
          <a:bodyPr spcFirstLastPara="1" wrap="square" lIns="45700" tIns="0" rIns="45700" bIns="0" anchor="t" anchorCtr="0">
            <a:noAutofit/>
          </a:bodyPr>
          <a:lstStyle>
            <a:lvl1pPr lvl="0" algn="l">
              <a:lnSpc>
                <a:spcPct val="100000"/>
              </a:lnSpc>
              <a:spcBef>
                <a:spcPts val="0"/>
              </a:spcBef>
              <a:spcAft>
                <a:spcPts val="0"/>
              </a:spcAft>
              <a:buClr>
                <a:schemeClr val="dk1"/>
              </a:buClr>
              <a:buSzPts val="1800"/>
              <a:buFont typeface="Libre Franklin"/>
              <a:buNone/>
              <a:defRPr sz="18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343268d990_0_27"/>
          <p:cNvSpPr txBox="1">
            <a:spLocks noGrp="1"/>
          </p:cNvSpPr>
          <p:nvPr>
            <p:ph type="body" idx="1"/>
          </p:nvPr>
        </p:nvSpPr>
        <p:spPr>
          <a:xfrm>
            <a:off x="609600" y="214424"/>
            <a:ext cx="3657600" cy="914400"/>
          </a:xfrm>
          <a:prstGeom prst="rect">
            <a:avLst/>
          </a:prstGeom>
          <a:noFill/>
          <a:ln>
            <a:noFill/>
          </a:ln>
        </p:spPr>
        <p:txBody>
          <a:bodyPr spcFirstLastPara="1" wrap="square" lIns="45700" tIns="0" rIns="45700" bIns="0" anchor="b" anchorCtr="0">
            <a:noAutofit/>
          </a:bodyPr>
          <a:lstStyle>
            <a:lvl1pPr marL="457200" lvl="0" indent="-228600" algn="l">
              <a:lnSpc>
                <a:spcPct val="100000"/>
              </a:lnSpc>
              <a:spcBef>
                <a:spcPts val="280"/>
              </a:spcBef>
              <a:spcAft>
                <a:spcPts val="0"/>
              </a:spcAft>
              <a:buSzPts val="112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850"/>
              <a:buNone/>
              <a:defRPr sz="1000"/>
            </a:lvl3pPr>
            <a:lvl4pPr marL="1828800" lvl="3" indent="-228600" algn="l">
              <a:lnSpc>
                <a:spcPct val="100000"/>
              </a:lnSpc>
              <a:spcBef>
                <a:spcPts val="180"/>
              </a:spcBef>
              <a:spcAft>
                <a:spcPts val="0"/>
              </a:spcAft>
              <a:buSzPts val="81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g1343268d990_0_27"/>
          <p:cNvSpPr txBox="1">
            <a:spLocks noGrp="1"/>
          </p:cNvSpPr>
          <p:nvPr>
            <p:ph type="body" idx="2"/>
          </p:nvPr>
        </p:nvSpPr>
        <p:spPr>
          <a:xfrm>
            <a:off x="609600" y="1981200"/>
            <a:ext cx="9448800" cy="37338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56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47344" algn="l">
              <a:lnSpc>
                <a:spcPct val="100000"/>
              </a:lnSpc>
              <a:spcBef>
                <a:spcPts val="440"/>
              </a:spcBef>
              <a:spcAft>
                <a:spcPts val="0"/>
              </a:spcAft>
              <a:buSzPts val="1870"/>
              <a:buChar char="○"/>
              <a:defRPr sz="2200"/>
            </a:lvl3pPr>
            <a:lvl4pPr marL="1828800" lvl="3" indent="-342900" algn="l">
              <a:lnSpc>
                <a:spcPct val="100000"/>
              </a:lnSpc>
              <a:spcBef>
                <a:spcPts val="400"/>
              </a:spcBef>
              <a:spcAft>
                <a:spcPts val="0"/>
              </a:spcAft>
              <a:buSzPts val="18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g1343268d990_0_31"/>
          <p:cNvSpPr txBox="1">
            <a:spLocks noGrp="1"/>
          </p:cNvSpPr>
          <p:nvPr>
            <p:ph type="title"/>
          </p:nvPr>
        </p:nvSpPr>
        <p:spPr>
          <a:xfrm>
            <a:off x="6461989" y="1386101"/>
            <a:ext cx="4071900" cy="1253700"/>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chemeClr val="dk1"/>
              </a:buClr>
              <a:buSzPts val="2200"/>
              <a:buFont typeface="Libre Franklin"/>
              <a:buNone/>
              <a:defRPr sz="22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1343268d990_0_31"/>
          <p:cNvSpPr>
            <a:spLocks noGrp="1"/>
          </p:cNvSpPr>
          <p:nvPr>
            <p:ph type="pic" idx="2"/>
          </p:nvPr>
        </p:nvSpPr>
        <p:spPr>
          <a:xfrm>
            <a:off x="473851" y="700299"/>
            <a:ext cx="4114800" cy="4114800"/>
          </a:xfrm>
          <a:prstGeom prst="ellipse">
            <a:avLst/>
          </a:prstGeom>
          <a:solidFill>
            <a:srgbClr val="2B2B2B"/>
          </a:solidFill>
          <a:ln w="50800" cap="flat" cmpd="sng">
            <a:solidFill>
              <a:schemeClr val="dk2"/>
            </a:solidFill>
            <a:prstDash val="solid"/>
            <a:miter lim="800000"/>
            <a:headEnd type="none" w="sm" len="sm"/>
            <a:tailEnd type="none" w="sm" len="sm"/>
          </a:ln>
          <a:effectLst>
            <a:outerShdw blurRad="152000" dist="345000" dir="5400000" sx="-80000" sy="-18000" rotWithShape="0">
              <a:srgbClr val="000000">
                <a:alpha val="24313"/>
              </a:srgbClr>
            </a:outerShdw>
          </a:effectLst>
        </p:spPr>
      </p:sp>
      <p:sp>
        <p:nvSpPr>
          <p:cNvPr id="46" name="Google Shape;46;g1343268d990_0_31"/>
          <p:cNvSpPr txBox="1">
            <a:spLocks noGrp="1"/>
          </p:cNvSpPr>
          <p:nvPr>
            <p:ph type="body" idx="1"/>
          </p:nvPr>
        </p:nvSpPr>
        <p:spPr>
          <a:xfrm>
            <a:off x="6461992" y="2679157"/>
            <a:ext cx="4071900" cy="26634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240"/>
              </a:spcBef>
              <a:spcAft>
                <a:spcPts val="0"/>
              </a:spcAft>
              <a:buSzPts val="960"/>
              <a:buFont typeface="Arial"/>
              <a:buNone/>
              <a:defRPr sz="1200"/>
            </a:lvl1pPr>
            <a:lvl2pPr marL="914400" lvl="1" indent="-228600" algn="l">
              <a:lnSpc>
                <a:spcPct val="100000"/>
              </a:lnSpc>
              <a:spcBef>
                <a:spcPts val="240"/>
              </a:spcBef>
              <a:spcAft>
                <a:spcPts val="0"/>
              </a:spcAft>
              <a:buSzPts val="1080"/>
              <a:buFont typeface="Arial"/>
              <a:buNone/>
              <a:defRPr sz="1200"/>
            </a:lvl2pPr>
            <a:lvl3pPr marL="1371600" lvl="2" indent="-228600" algn="l">
              <a:lnSpc>
                <a:spcPct val="100000"/>
              </a:lnSpc>
              <a:spcBef>
                <a:spcPts val="200"/>
              </a:spcBef>
              <a:spcAft>
                <a:spcPts val="0"/>
              </a:spcAft>
              <a:buSzPts val="850"/>
              <a:buFont typeface="Arial"/>
              <a:buNone/>
              <a:defRPr sz="1000"/>
            </a:lvl3pPr>
            <a:lvl4pPr marL="1828800" lvl="3" indent="-228600" algn="l">
              <a:lnSpc>
                <a:spcPct val="100000"/>
              </a:lnSpc>
              <a:spcBef>
                <a:spcPts val="180"/>
              </a:spcBef>
              <a:spcAft>
                <a:spcPts val="0"/>
              </a:spcAft>
              <a:buSzPts val="81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g1343268d990_0_35"/>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343268d990_0_35"/>
          <p:cNvSpPr txBox="1">
            <a:spLocks noGrp="1"/>
          </p:cNvSpPr>
          <p:nvPr>
            <p:ph type="body" idx="1"/>
          </p:nvPr>
        </p:nvSpPr>
        <p:spPr>
          <a:xfrm rot="5400000">
            <a:off x="3606850" y="-1396949"/>
            <a:ext cx="3962400" cy="99567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g1343268d990_0_38"/>
          <p:cNvSpPr txBox="1">
            <a:spLocks noGrp="1"/>
          </p:cNvSpPr>
          <p:nvPr>
            <p:ph type="title"/>
          </p:nvPr>
        </p:nvSpPr>
        <p:spPr>
          <a:xfrm rot="5400000">
            <a:off x="7249300" y="1864639"/>
            <a:ext cx="5211900" cy="20319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343268d990_0_38"/>
          <p:cNvSpPr txBox="1">
            <a:spLocks noGrp="1"/>
          </p:cNvSpPr>
          <p:nvPr>
            <p:ph type="body" idx="1"/>
          </p:nvPr>
        </p:nvSpPr>
        <p:spPr>
          <a:xfrm rot="5400000">
            <a:off x="2016800" y="-1132661"/>
            <a:ext cx="5211900" cy="80265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g1343268d990_0_2"/>
          <p:cNvSpPr/>
          <p:nvPr/>
        </p:nvSpPr>
        <p:spPr>
          <a:xfrm>
            <a:off x="10871200" y="-9525"/>
            <a:ext cx="1320799" cy="6858002"/>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g1343268d990_0_2"/>
          <p:cNvSpPr/>
          <p:nvPr/>
        </p:nvSpPr>
        <p:spPr>
          <a:xfrm>
            <a:off x="0" y="5181600"/>
            <a:ext cx="12192005"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g1343268d990_0_2"/>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g1343268d990_0_2"/>
          <p:cNvSpPr txBox="1">
            <a:spLocks noGrp="1"/>
          </p:cNvSpPr>
          <p:nvPr>
            <p:ph type="body" idx="1"/>
          </p:nvPr>
        </p:nvSpPr>
        <p:spPr>
          <a:xfrm>
            <a:off x="609600" y="1600200"/>
            <a:ext cx="99567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chemeClr val="lt1"/>
              </a:buClr>
              <a:buSzPts val="2400"/>
              <a:buFont typeface="Noto Sans Symbols"/>
              <a:buChar char="⦿"/>
              <a:defRPr sz="3000" b="0" i="0" u="none" strike="noStrike" cap="none">
                <a:solidFill>
                  <a:schemeClr val="dk1"/>
                </a:solidFill>
                <a:latin typeface="Arial"/>
                <a:ea typeface="Arial"/>
                <a:cs typeface="Arial"/>
                <a:sym typeface="Arial"/>
              </a:defRPr>
            </a:lvl1pPr>
            <a:lvl2pPr marL="914400" marR="0" lvl="1" indent="-377190" algn="l" rtl="0">
              <a:lnSpc>
                <a:spcPct val="100000"/>
              </a:lnSpc>
              <a:spcBef>
                <a:spcPts val="520"/>
              </a:spcBef>
              <a:spcAft>
                <a:spcPts val="0"/>
              </a:spcAft>
              <a:buClr>
                <a:schemeClr val="lt1"/>
              </a:buClr>
              <a:buSzPts val="2340"/>
              <a:buFont typeface="Arial"/>
              <a:buChar char="•"/>
              <a:defRPr sz="2600" b="0" i="0" u="none" strike="noStrike" cap="none">
                <a:solidFill>
                  <a:schemeClr val="dk1"/>
                </a:solidFill>
                <a:latin typeface="Arial"/>
                <a:ea typeface="Arial"/>
                <a:cs typeface="Arial"/>
                <a:sym typeface="Arial"/>
              </a:defRPr>
            </a:lvl2pPr>
            <a:lvl3pPr marL="1371600" marR="0" lvl="2" indent="-358139" algn="l" rtl="0">
              <a:lnSpc>
                <a:spcPct val="100000"/>
              </a:lnSpc>
              <a:spcBef>
                <a:spcPts val="480"/>
              </a:spcBef>
              <a:spcAft>
                <a:spcPts val="0"/>
              </a:spcAft>
              <a:buClr>
                <a:schemeClr val="lt1"/>
              </a:buClr>
              <a:buSzPts val="204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pic>
        <p:nvPicPr>
          <p:cNvPr id="14" name="Google Shape;14;g1343268d990_0_2"/>
          <p:cNvPicPr preferRelativeResize="0"/>
          <p:nvPr/>
        </p:nvPicPr>
        <p:blipFill rotWithShape="1">
          <a:blip r:embed="rId11">
            <a:alphaModFix/>
          </a:blip>
          <a:srcRect/>
          <a:stretch/>
        </p:blipFill>
        <p:spPr>
          <a:xfrm>
            <a:off x="8961967" y="6048375"/>
            <a:ext cx="2178049" cy="593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outing.org/resources/internet-recharter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dvancements.scouting.org/?_gl=1*dgri0i*_ga*ODg3MTAyMTgwLjE2MDYzNDgwNzc.*_ga_20G0JHESG4*MTY1NTE3MzIyMC4zODIuMS4xNjU1MTczMjg3LjYw&amp;_ga=2.14430005.382339941.1655077736-887102180.1606348077&amp;_gac=1.52036955.1653495986.CjwKCAjwp7eUBhBeEiwAZbHwkfNLRjCjjoIK6ylv5uGwBLq6jkeAkN6aa85_SvEe64-kJPgYW6K1RBoC_bAQAvD_Bw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dvancements.scouting.org/logi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ngumc.org/newsdetail/updates-on-scouting-ministry-and-the-new-affiliation-agreement-1657357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LFHays@outlook.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couting.org/resources/internet-recharter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609600" y="787400"/>
            <a:ext cx="10451700" cy="7620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1620"/>
              <a:buFont typeface="Arial"/>
              <a:buNone/>
            </a:pPr>
            <a:r>
              <a:rPr lang="en-US" sz="6040" b="1">
                <a:latin typeface="Arial"/>
                <a:ea typeface="Arial"/>
                <a:cs typeface="Arial"/>
                <a:sym typeface="Arial"/>
              </a:rPr>
              <a:t>2022 Internet Recharter Guide and Timeline</a:t>
            </a:r>
            <a:endParaRPr sz="6040" b="1"/>
          </a:p>
        </p:txBody>
      </p:sp>
      <p:sp>
        <p:nvSpPr>
          <p:cNvPr id="58" name="Google Shape;58;p1"/>
          <p:cNvSpPr txBox="1"/>
          <p:nvPr/>
        </p:nvSpPr>
        <p:spPr>
          <a:xfrm>
            <a:off x="415100" y="3105175"/>
            <a:ext cx="8433900" cy="1529043"/>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3640" b="1" dirty="0">
                <a:solidFill>
                  <a:schemeClr val="dk1"/>
                </a:solidFill>
              </a:rPr>
              <a:t>National Service Team</a:t>
            </a:r>
            <a:endParaRPr sz="3640" b="1" dirty="0">
              <a:solidFill>
                <a:schemeClr val="dk1"/>
              </a:solidFill>
            </a:endParaRPr>
          </a:p>
          <a:p>
            <a:pPr marL="0" lvl="0" indent="457200" algn="l" rtl="0">
              <a:lnSpc>
                <a:spcPct val="80000"/>
              </a:lnSpc>
              <a:spcBef>
                <a:spcPts val="0"/>
              </a:spcBef>
              <a:spcAft>
                <a:spcPts val="0"/>
              </a:spcAft>
              <a:buNone/>
            </a:pPr>
            <a:r>
              <a:rPr lang="en-US" sz="3640" b="1" dirty="0">
                <a:solidFill>
                  <a:schemeClr val="dk1"/>
                </a:solidFill>
              </a:rPr>
              <a:t>Serving and Supporting Units</a:t>
            </a:r>
            <a:endParaRPr sz="3640" b="1" dirty="0">
              <a:solidFill>
                <a:schemeClr val="dk1"/>
              </a:solidFill>
            </a:endParaRPr>
          </a:p>
          <a:p>
            <a:pPr marL="0" lvl="0" indent="457200" algn="l" rtl="0">
              <a:lnSpc>
                <a:spcPct val="80000"/>
              </a:lnSpc>
              <a:spcBef>
                <a:spcPts val="0"/>
              </a:spcBef>
              <a:spcAft>
                <a:spcPts val="0"/>
              </a:spcAft>
              <a:buNone/>
            </a:pPr>
            <a:r>
              <a:rPr lang="en-US" sz="3640" b="1" dirty="0">
                <a:solidFill>
                  <a:schemeClr val="dk1"/>
                </a:solidFill>
              </a:rPr>
              <a:t>&amp; Technology</a:t>
            </a:r>
          </a:p>
        </p:txBody>
      </p:sp>
      <p:pic>
        <p:nvPicPr>
          <p:cNvPr id="59" name="Google Shape;59;p1"/>
          <p:cNvPicPr preferRelativeResize="0"/>
          <p:nvPr/>
        </p:nvPicPr>
        <p:blipFill>
          <a:blip r:embed="rId3">
            <a:alphaModFix/>
          </a:blip>
          <a:stretch>
            <a:fillRect/>
          </a:stretch>
        </p:blipFill>
        <p:spPr>
          <a:xfrm>
            <a:off x="8849000" y="2627025"/>
            <a:ext cx="2161500" cy="2485701"/>
          </a:xfrm>
          <a:prstGeom prst="rect">
            <a:avLst/>
          </a:prstGeom>
          <a:noFill/>
          <a:ln>
            <a:noFill/>
          </a:ln>
        </p:spPr>
      </p:pic>
      <p:sp>
        <p:nvSpPr>
          <p:cNvPr id="2" name="TextBox 1">
            <a:extLst>
              <a:ext uri="{FF2B5EF4-FFF2-40B4-BE49-F238E27FC236}">
                <a16:creationId xmlns:a16="http://schemas.microsoft.com/office/drawing/2014/main" id="{EA9603DA-EB39-CB3E-6A3E-1DE06886E3AD}"/>
              </a:ext>
            </a:extLst>
          </p:cNvPr>
          <p:cNvSpPr txBox="1"/>
          <p:nvPr/>
        </p:nvSpPr>
        <p:spPr>
          <a:xfrm>
            <a:off x="415098" y="5112726"/>
            <a:ext cx="8433900" cy="830997"/>
          </a:xfrm>
          <a:prstGeom prst="rect">
            <a:avLst/>
          </a:prstGeom>
          <a:noFill/>
        </p:spPr>
        <p:txBody>
          <a:bodyPr wrap="square" rtlCol="0">
            <a:spAutoFit/>
          </a:bodyPr>
          <a:lstStyle/>
          <a:p>
            <a:r>
              <a:rPr lang="en-US" sz="2400" dirty="0"/>
              <a:t>With addendum for Foothills District, Atlanta Area Council</a:t>
            </a:r>
          </a:p>
          <a:p>
            <a:r>
              <a:rPr lang="en-US" sz="2400" dirty="0"/>
              <a:t>Revised September 20,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343268d990_0_52"/>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10</a:t>
            </a:fld>
            <a:endParaRPr/>
          </a:p>
        </p:txBody>
      </p:sp>
      <p:sp>
        <p:nvSpPr>
          <p:cNvPr id="178" name="Google Shape;178;g1343268d990_0_52"/>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Recharter Resources</a:t>
            </a:r>
            <a:endParaRPr sz="2400" b="1" i="0" u="none" strike="noStrike" cap="none">
              <a:solidFill>
                <a:srgbClr val="FFFFFF"/>
              </a:solidFill>
              <a:latin typeface="Arial"/>
              <a:ea typeface="Arial"/>
              <a:cs typeface="Arial"/>
              <a:sym typeface="Arial"/>
            </a:endParaRPr>
          </a:p>
        </p:txBody>
      </p:sp>
      <p:sp>
        <p:nvSpPr>
          <p:cNvPr id="179" name="Google Shape;179;g1343268d990_0_52"/>
          <p:cNvSpPr txBox="1"/>
          <p:nvPr/>
        </p:nvSpPr>
        <p:spPr>
          <a:xfrm>
            <a:off x="503200" y="1281525"/>
            <a:ext cx="105840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dirty="0">
                <a:solidFill>
                  <a:srgbClr val="000000"/>
                </a:solidFill>
                <a:latin typeface="Arial"/>
                <a:ea typeface="Arial"/>
                <a:cs typeface="Arial"/>
                <a:sym typeface="Arial"/>
              </a:rPr>
              <a:t>Internet Charter Renewal 2.0 - </a:t>
            </a:r>
            <a:r>
              <a:rPr lang="en-US" sz="1600" b="0" i="0" u="sng" strike="noStrike" cap="none" dirty="0">
                <a:solidFill>
                  <a:schemeClr val="hlink"/>
                </a:solidFill>
                <a:latin typeface="Arial"/>
                <a:ea typeface="Arial"/>
                <a:cs typeface="Arial"/>
                <a:sym typeface="Arial"/>
                <a:hlinkClick r:id="rId3"/>
              </a:rPr>
              <a:t>https://www.scouting.org/resources/internet-rechartering/</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Review the Internet Recharter Video (revised for 2022)</a:t>
            </a:r>
          </a:p>
          <a:p>
            <a:pPr marL="457200" indent="-330200">
              <a:buClr>
                <a:schemeClr val="dk1"/>
              </a:buClr>
              <a:buSzPts val="1600"/>
              <a:buFont typeface="Arial"/>
              <a:buChar char="●"/>
            </a:pPr>
            <a:r>
              <a:rPr lang="en-US" sz="1600" b="0" i="0" u="none" strike="noStrike" cap="none" dirty="0">
                <a:solidFill>
                  <a:schemeClr val="dk1"/>
                </a:solidFill>
                <a:latin typeface="Arial"/>
                <a:ea typeface="Arial"/>
                <a:cs typeface="Arial"/>
                <a:sym typeface="Arial"/>
              </a:rPr>
              <a:t>Download the User Guide (revised for 2022)</a:t>
            </a: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View Recent Updates, Changes, and Enhancements</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Review the FAQs</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Review the Internet Recharter Responses to Forum-Related Questions/Discussions helpdesk</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URL: Internet Charter Renewal 2.0</a:t>
            </a:r>
            <a:r>
              <a:rPr lang="en-US" sz="1600" b="0" i="0" u="none" strike="noStrike" cap="none" dirty="0">
                <a:solidFill>
                  <a:schemeClr val="dk1"/>
                </a:solidFill>
                <a:latin typeface="Arial"/>
                <a:ea typeface="Arial"/>
                <a:cs typeface="Arial"/>
                <a:sym typeface="Arial"/>
              </a:rPr>
              <a:t> - </a:t>
            </a:r>
            <a:r>
              <a:rPr lang="en-US" sz="1600" b="0" i="0" u="sng" strike="noStrike" cap="none" dirty="0">
                <a:solidFill>
                  <a:srgbClr val="006CFF"/>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https://advancements.scouting.org</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Your Unit Commissioner, District Commissioner</a:t>
            </a:r>
            <a:r>
              <a:rPr lang="en-US" sz="1600" b="1" dirty="0">
                <a:solidFill>
                  <a:schemeClr val="dk1"/>
                </a:solidFill>
              </a:rPr>
              <a:t>, </a:t>
            </a:r>
            <a:r>
              <a:rPr lang="en-US" sz="1600" b="1" i="0" u="none" strike="noStrike" cap="none" dirty="0">
                <a:solidFill>
                  <a:schemeClr val="dk1"/>
                </a:solidFill>
                <a:latin typeface="Arial"/>
                <a:ea typeface="Arial"/>
                <a:cs typeface="Arial"/>
                <a:sym typeface="Arial"/>
              </a:rPr>
              <a:t>Council Registrar or Council Recharter Point of Contact</a:t>
            </a: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80" name="Google Shape;180;g1343268d990_0_52"/>
          <p:cNvPicPr preferRelativeResize="0"/>
          <p:nvPr/>
        </p:nvPicPr>
        <p:blipFill>
          <a:blip r:embed="rId5">
            <a:alphaModFix/>
          </a:blip>
          <a:stretch>
            <a:fillRect/>
          </a:stretch>
        </p:blipFill>
        <p:spPr>
          <a:xfrm>
            <a:off x="4916040" y="3906750"/>
            <a:ext cx="2359924" cy="2359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11</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Stage 2 – Data Entry</a:t>
            </a:r>
            <a:endParaRPr sz="24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608783" y="1078356"/>
            <a:ext cx="10584000" cy="4547358"/>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 or after 10/1/22, log into Internet Advancement Website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https://advancements.scouting.org/login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then click on Recharter to load your unit roster and begin updating the roster.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 add / remove members from roster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Recheck and verify YPT and Criminal Background Check (CBC). Upload supporting documents.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adult leader positions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Designating any members with multiple registrations (members who are members of more than one unit, and pay their dues at the other unit)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Verifying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Scouts’ Life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subscriptions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these tasks are explained in the User Guide</a:t>
            </a:r>
          </a:p>
        </p:txBody>
      </p:sp>
    </p:spTree>
    <p:extLst>
      <p:ext uri="{BB962C8B-B14F-4D97-AF65-F5344CB8AC3E}">
        <p14:creationId xmlns:p14="http://schemas.microsoft.com/office/powerpoint/2010/main" val="351293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12</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dirty="0">
                <a:solidFill>
                  <a:srgbClr val="FFFFFF"/>
                </a:solidFill>
                <a:latin typeface="Arial"/>
                <a:ea typeface="Arial"/>
                <a:cs typeface="Arial"/>
                <a:sym typeface="Arial"/>
              </a:rPr>
              <a:t>Roster Screenshot</a:t>
            </a:r>
            <a:endParaRPr sz="20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608783" y="1078356"/>
            <a:ext cx="10584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C1E4B85E-06F5-6994-E486-3BCB8530B0DD}"/>
              </a:ext>
            </a:extLst>
          </p:cNvPr>
          <p:cNvPicPr>
            <a:picLocks noChangeAspect="1"/>
          </p:cNvPicPr>
          <p:nvPr/>
        </p:nvPicPr>
        <p:blipFill>
          <a:blip r:embed="rId3"/>
          <a:stretch>
            <a:fillRect/>
          </a:stretch>
        </p:blipFill>
        <p:spPr>
          <a:xfrm>
            <a:off x="608783" y="1093619"/>
            <a:ext cx="10663042" cy="5325469"/>
          </a:xfrm>
          <a:prstGeom prst="rect">
            <a:avLst/>
          </a:prstGeom>
        </p:spPr>
      </p:pic>
    </p:spTree>
    <p:extLst>
      <p:ext uri="{BB962C8B-B14F-4D97-AF65-F5344CB8AC3E}">
        <p14:creationId xmlns:p14="http://schemas.microsoft.com/office/powerpoint/2010/main" val="280317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13</a:t>
            </a:fld>
            <a:endParaRPr/>
          </a:p>
        </p:txBody>
      </p:sp>
      <p:sp>
        <p:nvSpPr>
          <p:cNvPr id="170" name="Google Shape;170;p4"/>
          <p:cNvSpPr txBox="1"/>
          <p:nvPr/>
        </p:nvSpPr>
        <p:spPr>
          <a:xfrm>
            <a:off x="608781" y="621156"/>
            <a:ext cx="6249219"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Stage 2 - Validate / Resolve Issues / Pay </a:t>
            </a:r>
            <a:endParaRPr sz="24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608783" y="1078356"/>
            <a:ext cx="10584000" cy="4999277"/>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all updates to your roster are complete, select “Validate Recharter and Pay”, at the lower right of the page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validation results will be displayed in a pop-up. Serious errors must be corrected before submittal. </a:t>
            </a:r>
            <a:r>
              <a:rPr lang="en-US" sz="2800" kern="1200" dirty="0">
                <a:solidFill>
                  <a:prstClr val="black"/>
                </a:solidFill>
                <a:latin typeface="Calibri" panose="020F0502020204030204"/>
                <a:ea typeface="+mn-ea"/>
                <a:cs typeface="+mn-cs"/>
              </a:rPr>
              <a:t>Other issues will require resolution before charter can be posted by Council.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lnSpc>
                <a:spcPct val="90000"/>
              </a:lnSpc>
              <a:spcBef>
                <a:spcPts val="1000"/>
              </a:spcBef>
              <a:buClr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satisfactory validation, proceed to Payment. You will have a choice of ACH, Credit Card or Pay at Council. See page 26 of the Guide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for important ACH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will then submit the recharter. The recharter will be routed to the Unit Key 3 for digital signature.</a:t>
            </a:r>
          </a:p>
          <a:p>
            <a:pPr marR="0" lvl="0" algn="l"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6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14</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2022 National Membership Fees</a:t>
            </a:r>
            <a:endParaRPr sz="24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514300" y="1393000"/>
            <a:ext cx="10584000" cy="4770496"/>
          </a:xfrm>
          <a:prstGeom prst="rect">
            <a:avLst/>
          </a:prstGeom>
          <a:noFill/>
          <a:ln>
            <a:noFill/>
          </a:ln>
        </p:spPr>
        <p:txBody>
          <a:bodyPr spcFirstLastPara="1" wrap="square" lIns="91425" tIns="45700" rIns="91425" bIns="45700" anchor="t" anchorCtr="0">
            <a:spAutoFit/>
          </a:bodyPr>
          <a:lstStyle/>
          <a:p>
            <a:pPr algn="l"/>
            <a:r>
              <a:rPr lang="en-US" sz="2000" b="0" i="0" dirty="0">
                <a:solidFill>
                  <a:srgbClr val="333333"/>
                </a:solidFill>
                <a:effectLst/>
                <a:latin typeface="Adelle"/>
              </a:rPr>
              <a:t>  </a:t>
            </a:r>
            <a:r>
              <a:rPr lang="en-US" sz="2400" b="1" i="0" dirty="0">
                <a:solidFill>
                  <a:srgbClr val="333333"/>
                </a:solidFill>
                <a:effectLst/>
                <a:latin typeface="Adelle"/>
              </a:rPr>
              <a:t>$75</a:t>
            </a:r>
            <a:r>
              <a:rPr lang="en-US" sz="2400" b="0" i="0" dirty="0">
                <a:solidFill>
                  <a:srgbClr val="333333"/>
                </a:solidFill>
                <a:effectLst/>
                <a:latin typeface="Adelle"/>
              </a:rPr>
              <a:t> for Cub Scouts, Scouts BSA, Venturing and Sea Scouts participants ($3 increase)</a:t>
            </a:r>
          </a:p>
          <a:p>
            <a:pPr algn="l">
              <a:buFont typeface="Arial" panose="020B0604020202020204" pitchFamily="34" charset="0"/>
              <a:buChar char="•"/>
            </a:pPr>
            <a:r>
              <a:rPr lang="en-US" sz="2400" b="1" i="0" dirty="0">
                <a:solidFill>
                  <a:srgbClr val="333333"/>
                </a:solidFill>
                <a:effectLst/>
                <a:latin typeface="Adelle"/>
              </a:rPr>
              <a:t>$45</a:t>
            </a:r>
            <a:r>
              <a:rPr lang="en-US" sz="2400" b="0" i="0" dirty="0">
                <a:solidFill>
                  <a:srgbClr val="333333"/>
                </a:solidFill>
                <a:effectLst/>
                <a:latin typeface="Adelle"/>
              </a:rPr>
              <a:t> for Exploring participants (no change in cost)</a:t>
            </a:r>
          </a:p>
          <a:p>
            <a:pPr algn="l">
              <a:buFont typeface="Arial" panose="020B0604020202020204" pitchFamily="34" charset="0"/>
              <a:buChar char="•"/>
            </a:pPr>
            <a:r>
              <a:rPr lang="en-US" sz="2400" b="1" i="0" dirty="0">
                <a:solidFill>
                  <a:srgbClr val="333333"/>
                </a:solidFill>
                <a:effectLst/>
                <a:latin typeface="Adelle"/>
              </a:rPr>
              <a:t>$45</a:t>
            </a:r>
            <a:r>
              <a:rPr lang="en-US" sz="2400" b="0" i="0" dirty="0">
                <a:solidFill>
                  <a:srgbClr val="333333"/>
                </a:solidFill>
                <a:effectLst/>
                <a:latin typeface="Adelle"/>
              </a:rPr>
              <a:t> for all adult volunteers (no change in cost, includes cost of background check) </a:t>
            </a:r>
          </a:p>
          <a:p>
            <a:pPr algn="l">
              <a:buFont typeface="Arial" panose="020B0604020202020204" pitchFamily="34" charset="0"/>
              <a:buChar char="•"/>
            </a:pPr>
            <a:r>
              <a:rPr lang="en-US" sz="2400" b="1" i="0" dirty="0">
                <a:solidFill>
                  <a:srgbClr val="333333"/>
                </a:solidFill>
                <a:effectLst/>
                <a:latin typeface="Adelle"/>
              </a:rPr>
              <a:t>$100</a:t>
            </a:r>
            <a:r>
              <a:rPr lang="en-US" sz="2400" b="0" i="0" dirty="0">
                <a:solidFill>
                  <a:srgbClr val="333333"/>
                </a:solidFill>
                <a:effectLst/>
                <a:latin typeface="Adelle"/>
              </a:rPr>
              <a:t> for a unit charter/affiliation fee ($25 increase)</a:t>
            </a:r>
          </a:p>
          <a:p>
            <a:pPr algn="l">
              <a:buFont typeface="Arial" panose="020B0604020202020204" pitchFamily="34" charset="0"/>
              <a:buChar char="•"/>
            </a:pPr>
            <a:r>
              <a:rPr lang="en-US" sz="2400" b="1" i="0" dirty="0">
                <a:solidFill>
                  <a:srgbClr val="333333"/>
                </a:solidFill>
                <a:effectLst/>
                <a:latin typeface="Adelle"/>
              </a:rPr>
              <a:t>$25</a:t>
            </a:r>
            <a:r>
              <a:rPr lang="en-US" sz="2400" b="0" i="0" dirty="0">
                <a:solidFill>
                  <a:srgbClr val="333333"/>
                </a:solidFill>
                <a:effectLst/>
                <a:latin typeface="Adelle"/>
              </a:rPr>
              <a:t> one-time joining fee for new program participants in Cub Scouts, Scouts BSA, Venturing and Sea Scouts (Not pro-rated, no change in cost) </a:t>
            </a:r>
          </a:p>
          <a:p>
            <a:pPr algn="l">
              <a:buFont typeface="Arial" panose="020B0604020202020204" pitchFamily="34" charset="0"/>
              <a:buChar char="•"/>
            </a:pPr>
            <a:r>
              <a:rPr lang="en-US" sz="2400" b="1" i="0" dirty="0">
                <a:solidFill>
                  <a:srgbClr val="333333"/>
                </a:solidFill>
                <a:effectLst/>
                <a:latin typeface="Adelle"/>
              </a:rPr>
              <a:t>$15</a:t>
            </a:r>
            <a:r>
              <a:rPr lang="en-US" sz="2400" b="0" i="0" dirty="0">
                <a:solidFill>
                  <a:srgbClr val="333333"/>
                </a:solidFill>
                <a:effectLst/>
                <a:latin typeface="Adelle"/>
              </a:rPr>
              <a:t> for </a:t>
            </a:r>
            <a:r>
              <a:rPr lang="en-US" sz="2400" b="0" i="1" dirty="0">
                <a:solidFill>
                  <a:srgbClr val="333333"/>
                </a:solidFill>
                <a:effectLst/>
                <a:latin typeface="Adelle"/>
              </a:rPr>
              <a:t>Scout Life</a:t>
            </a:r>
            <a:r>
              <a:rPr lang="en-US" sz="2400" b="0" i="0" dirty="0">
                <a:solidFill>
                  <a:srgbClr val="333333"/>
                </a:solidFill>
                <a:effectLst/>
                <a:latin typeface="Adelle"/>
              </a:rPr>
              <a:t> magazine; this is the first price increase since 2005 ($3 increase)</a:t>
            </a: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Fee changes effective August 2022</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422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15</a:t>
            </a:fld>
            <a:endParaRPr/>
          </a:p>
        </p:txBody>
      </p:sp>
      <p:sp>
        <p:nvSpPr>
          <p:cNvPr id="170" name="Google Shape;170;p4"/>
          <p:cNvSpPr txBox="1"/>
          <p:nvPr/>
        </p:nvSpPr>
        <p:spPr>
          <a:xfrm>
            <a:off x="608782" y="621156"/>
            <a:ext cx="5598053"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Stage 3 - Resolving Issues (Council) </a:t>
            </a:r>
            <a:endParaRPr sz="2400" b="1" i="0" u="none" strike="noStrike" cap="none" dirty="0">
              <a:solidFill>
                <a:srgbClr val="FFFFFF"/>
              </a:solidFill>
              <a:latin typeface="Arial"/>
              <a:ea typeface="Arial"/>
              <a:cs typeface="Arial"/>
              <a:sym typeface="Arial"/>
            </a:endParaRPr>
          </a:p>
        </p:txBody>
      </p:sp>
      <p:sp>
        <p:nvSpPr>
          <p:cNvPr id="2" name="Google Shape;171;p4">
            <a:extLst>
              <a:ext uri="{FF2B5EF4-FFF2-40B4-BE49-F238E27FC236}">
                <a16:creationId xmlns:a16="http://schemas.microsoft.com/office/drawing/2014/main" id="{DFA90060-3400-A441-321D-9C783855B3ED}"/>
              </a:ext>
            </a:extLst>
          </p:cNvPr>
          <p:cNvSpPr txBox="1"/>
          <p:nvPr/>
        </p:nvSpPr>
        <p:spPr>
          <a:xfrm>
            <a:off x="514300" y="1393000"/>
            <a:ext cx="10584000" cy="3707641"/>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electronic submittal of the recharter, any remaining issues must be resolved before your unit’s recharter is posted (finalized).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This includes making your payment in person if you selected this option.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Council must verify any forms you submitted, and update YPT dates,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Council will coordinate with the commissioner staff to resolve such issues and complete your recharter.</a:t>
            </a:r>
          </a:p>
        </p:txBody>
      </p:sp>
    </p:spTree>
    <p:extLst>
      <p:ext uri="{BB962C8B-B14F-4D97-AF65-F5344CB8AC3E}">
        <p14:creationId xmlns:p14="http://schemas.microsoft.com/office/powerpoint/2010/main" val="101355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16</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Notes</a:t>
            </a:r>
            <a:endParaRPr sz="24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514300" y="1393000"/>
            <a:ext cx="10584000" cy="5016718"/>
          </a:xfrm>
          <a:prstGeom prst="rect">
            <a:avLst/>
          </a:prstGeom>
          <a:noFill/>
          <a:ln>
            <a:noFill/>
          </a:ln>
        </p:spPr>
        <p:txBody>
          <a:bodyPr spcFirstLastPara="1" wrap="square" lIns="91425" tIns="45700" rIns="91425" bIns="45700" anchor="t" anchorCtr="0">
            <a:spAutoFit/>
          </a:bodyPr>
          <a:lstStyle/>
          <a:p>
            <a:pPr marL="342900" indent="-342900" algn="l">
              <a:buFont typeface="Arial" panose="020B0604020202020204" pitchFamily="34" charset="0"/>
              <a:buChar char="•"/>
            </a:pPr>
            <a:r>
              <a:rPr lang="en-US" sz="2400" b="0" i="0" dirty="0">
                <a:solidFill>
                  <a:srgbClr val="333333"/>
                </a:solidFill>
                <a:effectLst/>
                <a:latin typeface="Adelle"/>
              </a:rPr>
              <a:t>Council recommends that UMC units recharter with a traditional charter this year, and transition to the Annual Affiliation Agreement next year. </a:t>
            </a:r>
            <a:r>
              <a:rPr lang="en-US" sz="2400" dirty="0">
                <a:solidFill>
                  <a:srgbClr val="333333"/>
                </a:solidFill>
                <a:latin typeface="Adelle"/>
              </a:rPr>
              <a:t>See this link for additional information:  </a:t>
            </a:r>
            <a:r>
              <a:rPr lang="en-US" sz="2400" dirty="0">
                <a:solidFill>
                  <a:srgbClr val="333333"/>
                </a:solidFill>
                <a:latin typeface="Adelle"/>
                <a:hlinkClick r:id="rId3"/>
              </a:rPr>
              <a:t>https://www.ngumc.org/newsdetail/updates-on-scouting-ministry-and-the-new-affiliation-agreement-16573571</a:t>
            </a:r>
            <a:endParaRPr lang="en-US" sz="2400" dirty="0">
              <a:solidFill>
                <a:srgbClr val="333333"/>
              </a:solidFill>
              <a:latin typeface="Adelle"/>
            </a:endParaRPr>
          </a:p>
          <a:p>
            <a:pPr algn="l"/>
            <a:endParaRPr lang="en-US" sz="2400" dirty="0">
              <a:solidFill>
                <a:srgbClr val="333333"/>
              </a:solidFill>
              <a:latin typeface="Adelle"/>
            </a:endParaRPr>
          </a:p>
          <a:p>
            <a:pPr marL="342900" indent="-342900" algn="l">
              <a:buFont typeface="Arial" panose="020B0604020202020204" pitchFamily="34" charset="0"/>
              <a:buChar char="•"/>
            </a:pPr>
            <a:r>
              <a:rPr lang="en-US" sz="2400" b="0" i="0" dirty="0">
                <a:solidFill>
                  <a:srgbClr val="333333"/>
                </a:solidFill>
                <a:effectLst/>
                <a:latin typeface="Adelle"/>
              </a:rPr>
              <a:t> JTE Scorecards and Foothills Honor Roll forms are not Recharter documents. Do not upload them with your Recharter materials. You should coordinate submittal of these forms with your unit commissioner. Blank forms are available on the Foothills website. You may send completed forms to Lewis Hays (contact info on last </a:t>
            </a:r>
            <a:r>
              <a:rPr lang="en-US" sz="2400" dirty="0">
                <a:solidFill>
                  <a:srgbClr val="333333"/>
                </a:solidFill>
                <a:latin typeface="Adelle"/>
              </a:rPr>
              <a:t>slide) </a:t>
            </a:r>
            <a:r>
              <a:rPr lang="en-US" sz="2400" b="0" i="0" dirty="0">
                <a:solidFill>
                  <a:srgbClr val="333333"/>
                </a:solidFill>
                <a:effectLst/>
                <a:latin typeface="Adelle"/>
              </a:rPr>
              <a:t>if your unit commissioner is not available.</a:t>
            </a:r>
          </a:p>
          <a:p>
            <a:pPr marL="342900" indent="-342900" algn="l">
              <a:buFont typeface="Arial" panose="020B0604020202020204" pitchFamily="34" charset="0"/>
              <a:buChar char="•"/>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102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17</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Questions</a:t>
            </a:r>
            <a:endParaRPr sz="2400" b="1" i="0" u="none" strike="noStrike" cap="none" dirty="0">
              <a:solidFill>
                <a:srgbClr val="FFFFFF"/>
              </a:solidFill>
              <a:latin typeface="Arial"/>
              <a:ea typeface="Arial"/>
              <a:cs typeface="Arial"/>
              <a:sym typeface="Arial"/>
            </a:endParaRPr>
          </a:p>
        </p:txBody>
      </p:sp>
      <p:sp>
        <p:nvSpPr>
          <p:cNvPr id="2" name="Google Shape;171;p4">
            <a:extLst>
              <a:ext uri="{FF2B5EF4-FFF2-40B4-BE49-F238E27FC236}">
                <a16:creationId xmlns:a16="http://schemas.microsoft.com/office/drawing/2014/main" id="{DFA90060-3400-A441-321D-9C783855B3ED}"/>
              </a:ext>
            </a:extLst>
          </p:cNvPr>
          <p:cNvSpPr txBox="1"/>
          <p:nvPr/>
        </p:nvSpPr>
        <p:spPr>
          <a:xfrm>
            <a:off x="514300" y="1393000"/>
            <a:ext cx="10584000" cy="2544246"/>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 the FAQs on the Internet Recharter Resource webpage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Contact your Unit Commissioner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Contact Lewis Hays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LFHays@outlook.com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or 770-617-5399), or any of the other Assistant District Commissioners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45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g13d4a16ba8d_0_3"/>
          <p:cNvSpPr txBox="1">
            <a:spLocks noGrp="1"/>
          </p:cNvSpPr>
          <p:nvPr>
            <p:ph type="body" idx="1"/>
          </p:nvPr>
        </p:nvSpPr>
        <p:spPr>
          <a:xfrm>
            <a:off x="609600" y="1785970"/>
            <a:ext cx="9448800" cy="4686600"/>
          </a:xfrm>
          <a:prstGeom prst="rect">
            <a:avLst/>
          </a:prstGeom>
          <a:noFill/>
          <a:ln>
            <a:noFill/>
          </a:ln>
        </p:spPr>
        <p:txBody>
          <a:bodyPr spcFirstLastPara="1" wrap="square" lIns="0" tIns="0" rIns="0" bIns="0" anchor="t" anchorCtr="0">
            <a:normAutofit lnSpcReduction="10000"/>
          </a:bodyPr>
          <a:lstStyle/>
          <a:p>
            <a:pPr marL="457200" lvl="0" indent="-342900" algn="l" rtl="0">
              <a:lnSpc>
                <a:spcPct val="100000"/>
              </a:lnSpc>
              <a:spcBef>
                <a:spcPts val="1200"/>
              </a:spcBef>
              <a:spcAft>
                <a:spcPts val="0"/>
              </a:spcAft>
              <a:buSzPts val="1800"/>
              <a:buChar char="●"/>
            </a:pPr>
            <a:r>
              <a:rPr lang="en-US" dirty="0"/>
              <a:t>What is a Charter</a:t>
            </a:r>
            <a:endParaRPr dirty="0"/>
          </a:p>
          <a:p>
            <a:pPr marL="457200" lvl="0" indent="-342900" algn="l" rtl="0">
              <a:lnSpc>
                <a:spcPct val="100000"/>
              </a:lnSpc>
              <a:spcBef>
                <a:spcPts val="0"/>
              </a:spcBef>
              <a:spcAft>
                <a:spcPts val="0"/>
              </a:spcAft>
              <a:buSzPts val="1800"/>
              <a:buChar char="●"/>
            </a:pPr>
            <a:r>
              <a:rPr lang="en-US" dirty="0"/>
              <a:t>Keys to a Successful Recharter</a:t>
            </a:r>
          </a:p>
          <a:p>
            <a:pPr marL="457200" lvl="0" indent="-342900" algn="l" rtl="0">
              <a:lnSpc>
                <a:spcPct val="100000"/>
              </a:lnSpc>
              <a:spcBef>
                <a:spcPts val="0"/>
              </a:spcBef>
              <a:spcAft>
                <a:spcPts val="0"/>
              </a:spcAft>
              <a:buSzPts val="1800"/>
              <a:buChar char="●"/>
            </a:pPr>
            <a:r>
              <a:rPr lang="en-US" dirty="0"/>
              <a:t>Important Changes for 2022</a:t>
            </a:r>
            <a:endParaRPr dirty="0"/>
          </a:p>
          <a:p>
            <a:pPr marL="457200" lvl="0" indent="-342900" algn="l" rtl="0">
              <a:lnSpc>
                <a:spcPct val="100000"/>
              </a:lnSpc>
              <a:spcBef>
                <a:spcPts val="0"/>
              </a:spcBef>
              <a:spcAft>
                <a:spcPts val="0"/>
              </a:spcAft>
              <a:buSzPts val="1800"/>
              <a:buChar char="●"/>
            </a:pPr>
            <a:r>
              <a:rPr lang="en-US" dirty="0"/>
              <a:t>Membership Inventory</a:t>
            </a:r>
            <a:endParaRPr dirty="0"/>
          </a:p>
          <a:p>
            <a:pPr marL="457200" lvl="0" indent="-342900" algn="l" rtl="0">
              <a:lnSpc>
                <a:spcPct val="100000"/>
              </a:lnSpc>
              <a:spcBef>
                <a:spcPts val="0"/>
              </a:spcBef>
              <a:spcAft>
                <a:spcPts val="0"/>
              </a:spcAft>
              <a:buSzPts val="1800"/>
              <a:buChar char="●"/>
            </a:pPr>
            <a:r>
              <a:rPr lang="en-US" dirty="0"/>
              <a:t>Youth Protection Training (YPT)</a:t>
            </a:r>
            <a:endParaRPr dirty="0"/>
          </a:p>
          <a:p>
            <a:pPr marL="457200" lvl="0" indent="-342900" algn="l" rtl="0">
              <a:lnSpc>
                <a:spcPct val="100000"/>
              </a:lnSpc>
              <a:spcBef>
                <a:spcPts val="0"/>
              </a:spcBef>
              <a:spcAft>
                <a:spcPts val="0"/>
              </a:spcAft>
              <a:buSzPts val="1800"/>
              <a:buChar char="●"/>
            </a:pPr>
            <a:r>
              <a:rPr lang="en-US" dirty="0"/>
              <a:t>Unit Timeline</a:t>
            </a:r>
            <a:endParaRPr dirty="0"/>
          </a:p>
          <a:p>
            <a:pPr marL="457200" lvl="0" indent="-342900" algn="l" rtl="0">
              <a:lnSpc>
                <a:spcPct val="100000"/>
              </a:lnSpc>
              <a:spcBef>
                <a:spcPts val="0"/>
              </a:spcBef>
              <a:spcAft>
                <a:spcPts val="0"/>
              </a:spcAft>
              <a:buSzPts val="1800"/>
              <a:buChar char="●"/>
            </a:pPr>
            <a:r>
              <a:rPr lang="en-US" dirty="0"/>
              <a:t>Recharter Resources</a:t>
            </a:r>
          </a:p>
          <a:p>
            <a:pPr marL="457200" lvl="0" indent="-342900" algn="l" rtl="0">
              <a:lnSpc>
                <a:spcPct val="100000"/>
              </a:lnSpc>
              <a:spcBef>
                <a:spcPts val="0"/>
              </a:spcBef>
              <a:spcAft>
                <a:spcPts val="0"/>
              </a:spcAft>
              <a:buSzPts val="1800"/>
              <a:buChar char="●"/>
            </a:pPr>
            <a:r>
              <a:rPr lang="en-US" dirty="0"/>
              <a:t>Stage 2 – Data Entry</a:t>
            </a:r>
          </a:p>
          <a:p>
            <a:pPr marL="457200" lvl="0" indent="-342900" algn="l" rtl="0">
              <a:lnSpc>
                <a:spcPct val="100000"/>
              </a:lnSpc>
              <a:spcBef>
                <a:spcPts val="0"/>
              </a:spcBef>
              <a:spcAft>
                <a:spcPts val="0"/>
              </a:spcAft>
              <a:buSzPts val="1800"/>
              <a:buChar char="●"/>
            </a:pPr>
            <a:r>
              <a:rPr lang="en-US" dirty="0"/>
              <a:t>Stage 3 – Council Review</a:t>
            </a:r>
          </a:p>
          <a:p>
            <a:pPr marL="457200" lvl="0" indent="-342900" algn="l" rtl="0">
              <a:lnSpc>
                <a:spcPct val="100000"/>
              </a:lnSpc>
              <a:spcBef>
                <a:spcPts val="0"/>
              </a:spcBef>
              <a:spcAft>
                <a:spcPts val="0"/>
              </a:spcAft>
              <a:buSzPts val="1800"/>
              <a:buChar char="●"/>
            </a:pPr>
            <a:r>
              <a:rPr lang="en-US" dirty="0"/>
              <a:t>Notes</a:t>
            </a:r>
            <a:endParaRPr dirty="0"/>
          </a:p>
          <a:p>
            <a:pPr marL="609584" lvl="0" indent="-304791" algn="l" rtl="0">
              <a:lnSpc>
                <a:spcPct val="100000"/>
              </a:lnSpc>
              <a:spcBef>
                <a:spcPts val="1200"/>
              </a:spcBef>
              <a:spcAft>
                <a:spcPts val="0"/>
              </a:spcAft>
              <a:buClr>
                <a:schemeClr val="dk1"/>
              </a:buClr>
              <a:buSzPts val="1800"/>
              <a:buNone/>
            </a:pPr>
            <a:endParaRPr dirty="0"/>
          </a:p>
        </p:txBody>
      </p:sp>
      <p:sp>
        <p:nvSpPr>
          <p:cNvPr id="65" name="Google Shape;65;g13d4a16ba8d_0_3"/>
          <p:cNvSpPr txBox="1">
            <a:spLocks noGrp="1"/>
          </p:cNvSpPr>
          <p:nvPr>
            <p:ph type="title"/>
          </p:nvPr>
        </p:nvSpPr>
        <p:spPr>
          <a:xfrm>
            <a:off x="609600" y="787400"/>
            <a:ext cx="9448800" cy="7620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Clr>
                <a:schemeClr val="dk1"/>
              </a:buClr>
              <a:buSzPct val="39130"/>
              <a:buFont typeface="Arial"/>
              <a:buNone/>
            </a:pPr>
            <a:r>
              <a:rPr lang="en-US" b="1">
                <a:latin typeface="Arial"/>
                <a:ea typeface="Arial"/>
                <a:cs typeface="Arial"/>
                <a:sym typeface="Arial"/>
              </a:rPr>
              <a:t>2022 Internet Recharter Guide and Timeline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343268d990_0_82"/>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3</a:t>
            </a:fld>
            <a:endParaRPr/>
          </a:p>
        </p:txBody>
      </p:sp>
      <p:sp>
        <p:nvSpPr>
          <p:cNvPr id="72" name="Google Shape;72;g1343268d990_0_82"/>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What is a Charter?</a:t>
            </a:r>
            <a:endParaRPr sz="2400" b="1" i="0" u="none" strike="noStrike" cap="none">
              <a:solidFill>
                <a:srgbClr val="FFFFFF"/>
              </a:solidFill>
              <a:latin typeface="Arial"/>
              <a:ea typeface="Arial"/>
              <a:cs typeface="Arial"/>
              <a:sym typeface="Arial"/>
            </a:endParaRPr>
          </a:p>
        </p:txBody>
      </p:sp>
      <p:sp>
        <p:nvSpPr>
          <p:cNvPr id="73" name="Google Shape;73;g1343268d990_0_82"/>
          <p:cNvSpPr txBox="1"/>
          <p:nvPr/>
        </p:nvSpPr>
        <p:spPr>
          <a:xfrm>
            <a:off x="167925" y="1347650"/>
            <a:ext cx="11296200" cy="409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What is a charter?</a:t>
            </a:r>
            <a:endParaRPr sz="20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 the BSA, a charter authorizes an organization to operate BSA Scouting units. It certifies the agreement between a chartered organization and the Boy Scouts of America</a:t>
            </a:r>
            <a:r>
              <a:rPr lang="en-US" sz="2000">
                <a:solidFill>
                  <a:schemeClr val="dk1"/>
                </a:solidFill>
              </a:rPr>
              <a:t>.</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Why is a charter renewed annually?</a:t>
            </a:r>
            <a:endParaRPr sz="20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Charters are usually issued for a period of 1 year; hence, chartered organizations must submit an application to the </a:t>
            </a:r>
            <a:r>
              <a:rPr lang="en-US" sz="2000">
                <a:solidFill>
                  <a:schemeClr val="dk1"/>
                </a:solidFill>
              </a:rPr>
              <a:t>c</a:t>
            </a:r>
            <a:r>
              <a:rPr lang="en-US" sz="2000" b="0" i="0" u="none" strike="noStrike" cap="none">
                <a:solidFill>
                  <a:schemeClr val="dk1"/>
                </a:solidFill>
                <a:latin typeface="Arial"/>
                <a:ea typeface="Arial"/>
                <a:cs typeface="Arial"/>
                <a:sym typeface="Arial"/>
              </a:rPr>
              <a:t>ouncil annually to renew its charter.</a:t>
            </a:r>
            <a:endParaRPr sz="2000" b="0" i="0" u="none" strike="noStrike" cap="none">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Fosters a formal, timely plan for regular dialogue between charter organizations and BSA</a:t>
            </a:r>
            <a:endParaRPr sz="2000" b="0" i="0" u="none" strike="noStrike" cap="none">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Assures registrations </a:t>
            </a:r>
            <a:r>
              <a:rPr lang="en-US" sz="2000">
                <a:solidFill>
                  <a:schemeClr val="dk1"/>
                </a:solidFill>
              </a:rPr>
              <a:t>are</a:t>
            </a:r>
            <a:r>
              <a:rPr lang="en-US" sz="2000" b="0" i="0" u="none" strike="noStrike" cap="none">
                <a:solidFill>
                  <a:schemeClr val="dk1"/>
                </a:solidFill>
                <a:latin typeface="Arial"/>
                <a:ea typeface="Arial"/>
                <a:cs typeface="Arial"/>
                <a:sym typeface="Arial"/>
              </a:rPr>
              <a:t> current so Scouts can participate in Scouting activities and advance in rank</a:t>
            </a:r>
            <a:endParaRPr sz="2000" b="0" i="0" u="none" strike="noStrike" cap="none">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Char char="●"/>
            </a:pPr>
            <a:r>
              <a:rPr lang="en-US" sz="2000">
                <a:solidFill>
                  <a:schemeClr val="dk1"/>
                </a:solidFill>
              </a:rPr>
              <a:t>Enables collection of annual membership fees</a:t>
            </a:r>
            <a:endParaRPr sz="20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36369e3a3e_0_0"/>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4</a:t>
            </a:fld>
            <a:endParaRPr/>
          </a:p>
        </p:txBody>
      </p:sp>
      <p:sp>
        <p:nvSpPr>
          <p:cNvPr id="80" name="Google Shape;80;g136369e3a3e_0_0"/>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Keys to a Successful Recharter</a:t>
            </a:r>
            <a:endParaRPr sz="2400" b="1" i="0" u="none" strike="noStrike" cap="none">
              <a:solidFill>
                <a:srgbClr val="FFFFFF"/>
              </a:solidFill>
              <a:latin typeface="Arial"/>
              <a:ea typeface="Arial"/>
              <a:cs typeface="Arial"/>
              <a:sym typeface="Arial"/>
            </a:endParaRPr>
          </a:p>
        </p:txBody>
      </p:sp>
      <p:sp>
        <p:nvSpPr>
          <p:cNvPr id="81" name="Google Shape;81;g136369e3a3e_0_0"/>
          <p:cNvSpPr txBox="1"/>
          <p:nvPr/>
        </p:nvSpPr>
        <p:spPr>
          <a:xfrm>
            <a:off x="503225" y="916575"/>
            <a:ext cx="10584000"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solidFill>
                  <a:schemeClr val="dk1"/>
                </a:solidFill>
              </a:rPr>
              <a:t>Units can have a successful </a:t>
            </a:r>
            <a:r>
              <a:rPr lang="en-US" sz="2200" b="1" i="0" u="none" strike="noStrike" cap="none" dirty="0">
                <a:solidFill>
                  <a:schemeClr val="dk1"/>
                </a:solidFill>
                <a:latin typeface="Arial"/>
                <a:ea typeface="Arial"/>
                <a:cs typeface="Arial"/>
                <a:sym typeface="Arial"/>
              </a:rPr>
              <a:t>recharter by doing the following NOW:</a:t>
            </a:r>
            <a:endParaRPr sz="2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dirty="0">
                <a:solidFill>
                  <a:schemeClr val="dk1"/>
                </a:solidFill>
              </a:rPr>
              <a:t>Start early </a:t>
            </a:r>
            <a:r>
              <a:rPr lang="en-US" sz="2200" b="0" i="0" u="none" strike="noStrike" cap="none" dirty="0">
                <a:solidFill>
                  <a:schemeClr val="dk1"/>
                </a:solidFill>
                <a:latin typeface="Arial"/>
                <a:ea typeface="Arial"/>
                <a:cs typeface="Arial"/>
                <a:sym typeface="Arial"/>
              </a:rPr>
              <a:t>- don’t wait until system is open</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Identify a recharter champion for your unit</a:t>
            </a:r>
          </a:p>
          <a:p>
            <a:pPr marL="914400" marR="0" lvl="1" indent="-368300" algn="l" rtl="0">
              <a:lnSpc>
                <a:spcPct val="100000"/>
              </a:lnSpc>
              <a:spcBef>
                <a:spcPts val="0"/>
              </a:spcBef>
              <a:spcAft>
                <a:spcPts val="0"/>
              </a:spcAft>
              <a:buClr>
                <a:schemeClr val="dk1"/>
              </a:buClr>
              <a:buSzPts val="2200"/>
              <a:buFont typeface="Arial"/>
              <a:buChar char="○"/>
            </a:pPr>
            <a:r>
              <a:rPr lang="en-US" sz="2200" dirty="0">
                <a:solidFill>
                  <a:schemeClr val="dk1"/>
                </a:solidFill>
              </a:rPr>
              <a:t>Verify / assign access to Internet Advancement (and Internet Recharter)</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Complete membership inventory</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Check youth protection aging report</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Create a plan to collect fees </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online training materials</a:t>
            </a:r>
            <a:r>
              <a:rPr lang="en-US" sz="2200" dirty="0">
                <a:solidFill>
                  <a:schemeClr val="dk1"/>
                </a:solidFill>
              </a:rPr>
              <a:t> </a:t>
            </a:r>
            <a:r>
              <a:rPr lang="en-US" sz="2200" b="0" i="0" u="none" strike="noStrike" cap="none" dirty="0">
                <a:solidFill>
                  <a:schemeClr val="dk1"/>
                </a:solidFill>
                <a:latin typeface="Arial"/>
                <a:ea typeface="Arial"/>
                <a:cs typeface="Arial"/>
                <a:sym typeface="Arial"/>
              </a:rPr>
              <a:t>- (see slide 10 for links)</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FAQs and Updates (revised for 2022)</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Recharter user guide (</a:t>
            </a:r>
            <a:r>
              <a:rPr lang="en-US" sz="2200" dirty="0">
                <a:solidFill>
                  <a:schemeClr val="dk1"/>
                </a:solidFill>
              </a:rPr>
              <a:t>revised for 2022 - d</a:t>
            </a:r>
            <a:r>
              <a:rPr lang="en-US" sz="2200" b="0" i="0" u="none" strike="noStrike" cap="none" dirty="0">
                <a:solidFill>
                  <a:schemeClr val="dk1"/>
                </a:solidFill>
                <a:latin typeface="Arial"/>
                <a:ea typeface="Arial"/>
                <a:cs typeface="Arial"/>
                <a:sym typeface="Arial"/>
              </a:rPr>
              <a:t>ownload this guide)</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Recharter video (revised for 2022 – you must watch this video)</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the recharter timeline (slide 7</a:t>
            </a:r>
            <a:r>
              <a:rPr lang="en-US" sz="2200" dirty="0">
                <a:solidFill>
                  <a:schemeClr val="dk1"/>
                </a:solidFill>
              </a:rPr>
              <a: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36369e3a3e_0_0"/>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5</a:t>
            </a:fld>
            <a:endParaRPr/>
          </a:p>
        </p:txBody>
      </p:sp>
      <p:sp>
        <p:nvSpPr>
          <p:cNvPr id="80" name="Google Shape;80;g136369e3a3e_0_0"/>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Important Changes for 2022</a:t>
            </a:r>
            <a:endParaRPr sz="2400" b="1" i="0" u="none" strike="noStrike" cap="none" dirty="0">
              <a:solidFill>
                <a:srgbClr val="FFFFFF"/>
              </a:solidFill>
              <a:latin typeface="Arial"/>
              <a:ea typeface="Arial"/>
              <a:cs typeface="Arial"/>
              <a:sym typeface="Arial"/>
            </a:endParaRPr>
          </a:p>
        </p:txBody>
      </p:sp>
      <p:sp>
        <p:nvSpPr>
          <p:cNvPr id="81" name="Google Shape;81;g136369e3a3e_0_0"/>
          <p:cNvSpPr txBox="1"/>
          <p:nvPr/>
        </p:nvSpPr>
        <p:spPr>
          <a:xfrm>
            <a:off x="503225" y="916575"/>
            <a:ext cx="10584000" cy="5109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400" dirty="0">
                <a:solidFill>
                  <a:schemeClr val="dk1"/>
                </a:solidFill>
              </a:rPr>
              <a:t>Revised online training materials (Guide, Training Video)   </a:t>
            </a:r>
            <a:r>
              <a:rPr lang="en-US" sz="2400" dirty="0">
                <a:solidFill>
                  <a:srgbClr val="0070C0"/>
                </a:solidFill>
                <a:hlinkClick r:id="rId3">
                  <a:extLst>
                    <a:ext uri="{A12FA001-AC4F-418D-AE19-62706E023703}">
                      <ahyp:hlinkClr xmlns:ahyp="http://schemas.microsoft.com/office/drawing/2018/hyperlinkcolor" val="tx"/>
                    </a:ext>
                  </a:extLst>
                </a:hlinkClick>
              </a:rPr>
              <a:t>https://www.scouting.org/resources/internet-rechartering/</a:t>
            </a:r>
            <a:endParaRPr lang="en-US" sz="2400" dirty="0">
              <a:solidFill>
                <a:srgbClr val="0070C0"/>
              </a:solidFill>
            </a:endParaRPr>
          </a:p>
          <a:p>
            <a:pPr marL="457200" marR="0" lvl="0" indent="-368300" algn="l" rtl="0">
              <a:lnSpc>
                <a:spcPct val="100000"/>
              </a:lnSpc>
              <a:spcBef>
                <a:spcPts val="0"/>
              </a:spcBef>
              <a:spcAft>
                <a:spcPts val="0"/>
              </a:spcAft>
              <a:buClr>
                <a:schemeClr val="dk1"/>
              </a:buClr>
              <a:buSzPts val="2200"/>
              <a:buFont typeface="Arial"/>
              <a:buChar char="●"/>
            </a:pPr>
            <a:r>
              <a:rPr lang="en-US" sz="2400" dirty="0">
                <a:solidFill>
                  <a:schemeClr val="dk1"/>
                </a:solidFill>
              </a:rPr>
              <a:t>YPT non-compliance now an error for the unit (you cannot submit an adult without YPT)</a:t>
            </a:r>
          </a:p>
          <a:p>
            <a:pPr marL="457200" marR="0" lvl="0" indent="-368300" algn="l" rtl="0">
              <a:lnSpc>
                <a:spcPct val="100000"/>
              </a:lnSpc>
              <a:spcBef>
                <a:spcPts val="0"/>
              </a:spcBef>
              <a:spcAft>
                <a:spcPts val="0"/>
              </a:spcAft>
              <a:buClr>
                <a:schemeClr val="dk1"/>
              </a:buClr>
              <a:buSzPts val="2200"/>
              <a:buFont typeface="Arial"/>
              <a:buChar char="●"/>
            </a:pPr>
            <a:r>
              <a:rPr lang="en-US" sz="2400" b="0" i="0" u="none" strike="noStrike" cap="none" dirty="0">
                <a:solidFill>
                  <a:schemeClr val="dk1"/>
                </a:solidFill>
                <a:latin typeface="Arial"/>
                <a:ea typeface="Arial"/>
                <a:cs typeface="Arial"/>
                <a:sym typeface="Arial"/>
              </a:rPr>
              <a:t>Council Regis</a:t>
            </a:r>
            <a:r>
              <a:rPr lang="en-US" sz="2400" dirty="0">
                <a:solidFill>
                  <a:schemeClr val="dk1"/>
                </a:solidFill>
              </a:rPr>
              <a:t>trar enabled to view charter and assist unit in real-time</a:t>
            </a:r>
          </a:p>
          <a:p>
            <a:pPr marL="457200" marR="0" lvl="0" indent="-368300" algn="l" rtl="0">
              <a:lnSpc>
                <a:spcPct val="100000"/>
              </a:lnSpc>
              <a:spcBef>
                <a:spcPts val="0"/>
              </a:spcBef>
              <a:spcAft>
                <a:spcPts val="0"/>
              </a:spcAft>
              <a:buClr>
                <a:schemeClr val="dk1"/>
              </a:buClr>
              <a:buSzPts val="2200"/>
              <a:buFont typeface="Arial"/>
              <a:buChar char="●"/>
            </a:pPr>
            <a:r>
              <a:rPr lang="en-US" sz="2400" b="0" i="0" u="none" strike="noStrike" cap="none" dirty="0">
                <a:solidFill>
                  <a:schemeClr val="dk1"/>
                </a:solidFill>
                <a:latin typeface="Arial"/>
                <a:ea typeface="Arial"/>
                <a:cs typeface="Arial"/>
                <a:sym typeface="Arial"/>
              </a:rPr>
              <a:t>Enabled printing of unit charter prior to submittal for review</a:t>
            </a:r>
          </a:p>
          <a:p>
            <a:pPr marL="457200" marR="0" lvl="0" indent="-368300" algn="l" rtl="0">
              <a:lnSpc>
                <a:spcPct val="100000"/>
              </a:lnSpc>
              <a:spcBef>
                <a:spcPts val="0"/>
              </a:spcBef>
              <a:spcAft>
                <a:spcPts val="0"/>
              </a:spcAft>
              <a:buClr>
                <a:schemeClr val="dk1"/>
              </a:buClr>
              <a:buSzPts val="2200"/>
              <a:buFont typeface="Arial"/>
              <a:buChar char="●"/>
            </a:pPr>
            <a:r>
              <a:rPr lang="en-US" sz="2400" dirty="0">
                <a:solidFill>
                  <a:schemeClr val="dk1"/>
                </a:solidFill>
              </a:rPr>
              <a:t>Updated features to both register and identify multiples</a:t>
            </a:r>
          </a:p>
          <a:p>
            <a:pPr marL="457200" marR="0" lvl="0" indent="-368300" algn="l" rtl="0">
              <a:lnSpc>
                <a:spcPct val="100000"/>
              </a:lnSpc>
              <a:spcBef>
                <a:spcPts val="0"/>
              </a:spcBef>
              <a:spcAft>
                <a:spcPts val="0"/>
              </a:spcAft>
              <a:buClr>
                <a:schemeClr val="dk1"/>
              </a:buClr>
              <a:buSzPts val="2200"/>
              <a:buFont typeface="Arial"/>
              <a:buChar char="●"/>
            </a:pPr>
            <a:r>
              <a:rPr lang="en-US" sz="2400" b="0" i="0" u="none" strike="noStrike" cap="none" dirty="0">
                <a:solidFill>
                  <a:schemeClr val="dk1"/>
                </a:solidFill>
                <a:latin typeface="Arial"/>
                <a:ea typeface="Arial"/>
                <a:cs typeface="Arial"/>
                <a:sym typeface="Arial"/>
              </a:rPr>
              <a:t>Improved recharter validation (e.g., minimum </a:t>
            </a:r>
            <a:r>
              <a:rPr lang="en-US" sz="2400" dirty="0">
                <a:solidFill>
                  <a:schemeClr val="dk1"/>
                </a:solidFill>
              </a:rPr>
              <a:t># of leaders, too many leaders in a position, CBC, YPT)</a:t>
            </a:r>
          </a:p>
          <a:p>
            <a:pPr marL="457200" marR="0" lvl="0" indent="-368300" algn="l" rtl="0">
              <a:lnSpc>
                <a:spcPct val="100000"/>
              </a:lnSpc>
              <a:spcBef>
                <a:spcPts val="0"/>
              </a:spcBef>
              <a:spcAft>
                <a:spcPts val="0"/>
              </a:spcAft>
              <a:buClr>
                <a:schemeClr val="dk1"/>
              </a:buClr>
              <a:buSzPts val="2200"/>
              <a:buFont typeface="Arial"/>
              <a:buChar char="●"/>
            </a:pPr>
            <a:r>
              <a:rPr lang="en-US" sz="2400" b="0" i="0" u="none" strike="noStrike" cap="none" dirty="0">
                <a:solidFill>
                  <a:schemeClr val="dk1"/>
                </a:solidFill>
                <a:latin typeface="Arial"/>
                <a:ea typeface="Arial"/>
                <a:cs typeface="Arial"/>
                <a:sym typeface="Arial"/>
              </a:rPr>
              <a:t>Improved payment process, particularly using ACH (see page 26 of the User Guide for info on using ACH)</a:t>
            </a:r>
            <a:endParaRPr sz="24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400" b="0" i="0" u="none" strike="noStrike" cap="none" dirty="0">
                <a:solidFill>
                  <a:schemeClr val="dk1"/>
                </a:solidFill>
                <a:latin typeface="Arial"/>
                <a:ea typeface="Arial"/>
                <a:cs typeface="Arial"/>
                <a:sym typeface="Arial"/>
              </a:rPr>
              <a:t>Improved recharter support for Exploring Posts and Clubs</a:t>
            </a:r>
          </a:p>
          <a:p>
            <a:pPr marL="457200" marR="0" lvl="0" indent="-368300" algn="l" rtl="0">
              <a:lnSpc>
                <a:spcPct val="100000"/>
              </a:lnSpc>
              <a:spcBef>
                <a:spcPts val="0"/>
              </a:spcBef>
              <a:spcAft>
                <a:spcPts val="0"/>
              </a:spcAft>
              <a:buClr>
                <a:schemeClr val="dk1"/>
              </a:buClr>
              <a:buSzPts val="2200"/>
              <a:buFont typeface="Arial"/>
              <a:buChar char="●"/>
            </a:pPr>
            <a:r>
              <a:rPr lang="en-US" sz="2400" b="0" i="0" u="none" strike="noStrike" cap="none" dirty="0">
                <a:solidFill>
                  <a:schemeClr val="dk1"/>
                </a:solidFill>
                <a:latin typeface="Arial"/>
                <a:ea typeface="Arial"/>
                <a:cs typeface="Arial"/>
                <a:sym typeface="Arial"/>
              </a:rPr>
              <a:t>Email approval will be sent to both Key 3 and Key 3 delegate</a:t>
            </a: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566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343268d990_0_75"/>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6</a:t>
            </a:fld>
            <a:endParaRPr/>
          </a:p>
        </p:txBody>
      </p:sp>
      <p:sp>
        <p:nvSpPr>
          <p:cNvPr id="88" name="Google Shape;88;g1343268d990_0_75"/>
          <p:cNvSpPr txBox="1"/>
          <p:nvPr/>
        </p:nvSpPr>
        <p:spPr>
          <a:xfrm>
            <a:off x="619150" y="606575"/>
            <a:ext cx="4854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Keys to a Successful Recharter</a:t>
            </a:r>
            <a:endParaRPr sz="2400" b="1" i="0" u="none" strike="noStrike" cap="none">
              <a:solidFill>
                <a:srgbClr val="FFFFFF"/>
              </a:solidFill>
              <a:latin typeface="Arial"/>
              <a:ea typeface="Arial"/>
              <a:cs typeface="Arial"/>
              <a:sym typeface="Arial"/>
            </a:endParaRPr>
          </a:p>
        </p:txBody>
      </p:sp>
      <p:sp>
        <p:nvSpPr>
          <p:cNvPr id="89" name="Google Shape;89;g1343268d990_0_75"/>
          <p:cNvSpPr txBox="1"/>
          <p:nvPr/>
        </p:nvSpPr>
        <p:spPr>
          <a:xfrm>
            <a:off x="619158" y="1063776"/>
            <a:ext cx="10773900"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Avoid the most common reasons a recharter cannot be processed</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Signed Criminal Background Check Approval Form</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or Expired Youth Protection Training</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Signatures (Applications, Background Checks)</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Key 3 Approval</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Adult Applications</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Money Incorrect</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Youth Turned 18 – Needs Youth Protection Training, Criminal Background Check, and Application</a:t>
            </a: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Uploading a blank or incomplete document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sldNum" idx="12"/>
          </p:nvPr>
        </p:nvSpPr>
        <p:spPr>
          <a:xfrm>
            <a:off x="11277600" y="6110973"/>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7</a:t>
            </a:fld>
            <a:endParaRPr/>
          </a:p>
        </p:txBody>
      </p:sp>
      <p:sp>
        <p:nvSpPr>
          <p:cNvPr id="96" name="Google Shape;96;p5"/>
          <p:cNvSpPr txBox="1"/>
          <p:nvPr/>
        </p:nvSpPr>
        <p:spPr>
          <a:xfrm>
            <a:off x="619157" y="132781"/>
            <a:ext cx="53343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December Recharter Unit Timeline</a:t>
            </a:r>
            <a:endParaRPr sz="2400" b="1" i="0" u="none" strike="noStrike" cap="none">
              <a:solidFill>
                <a:srgbClr val="FFFFFF"/>
              </a:solidFill>
              <a:latin typeface="Arial"/>
              <a:ea typeface="Arial"/>
              <a:cs typeface="Arial"/>
              <a:sym typeface="Arial"/>
            </a:endParaRPr>
          </a:p>
        </p:txBody>
      </p:sp>
      <p:sp>
        <p:nvSpPr>
          <p:cNvPr id="97" name="Google Shape;97;p5"/>
          <p:cNvSpPr/>
          <p:nvPr/>
        </p:nvSpPr>
        <p:spPr>
          <a:xfrm>
            <a:off x="7940400" y="3499675"/>
            <a:ext cx="3593100" cy="266400"/>
          </a:xfrm>
          <a:prstGeom prst="chevron">
            <a:avLst>
              <a:gd name="adj" fmla="val 50000"/>
            </a:avLst>
          </a:prstGeom>
          <a:solidFill>
            <a:srgbClr val="92D05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Nov 16 – Jan 15</a:t>
            </a:r>
            <a:endParaRPr sz="1200" b="1" i="0" u="none" strike="noStrike" cap="none">
              <a:solidFill>
                <a:schemeClr val="dk1"/>
              </a:solidFill>
              <a:latin typeface="Arial"/>
              <a:ea typeface="Arial"/>
              <a:cs typeface="Arial"/>
              <a:sym typeface="Arial"/>
            </a:endParaRPr>
          </a:p>
        </p:txBody>
      </p:sp>
      <p:sp>
        <p:nvSpPr>
          <p:cNvPr id="98" name="Google Shape;98;p5"/>
          <p:cNvSpPr/>
          <p:nvPr/>
        </p:nvSpPr>
        <p:spPr>
          <a:xfrm>
            <a:off x="4173549" y="3488845"/>
            <a:ext cx="3766800" cy="277500"/>
          </a:xfrm>
          <a:prstGeom prst="chevron">
            <a:avLst>
              <a:gd name="adj" fmla="val 50000"/>
            </a:avLst>
          </a:prstGeom>
          <a:solidFill>
            <a:srgbClr val="FFFF0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Oct 1 – Nov 15</a:t>
            </a:r>
            <a:endParaRPr sz="1200" b="1" i="0" u="none" strike="noStrike" cap="none">
              <a:solidFill>
                <a:schemeClr val="dk1"/>
              </a:solidFill>
              <a:latin typeface="Arial"/>
              <a:ea typeface="Arial"/>
              <a:cs typeface="Arial"/>
              <a:sym typeface="Arial"/>
            </a:endParaRPr>
          </a:p>
        </p:txBody>
      </p:sp>
      <p:sp>
        <p:nvSpPr>
          <p:cNvPr id="99" name="Google Shape;99;p5"/>
          <p:cNvSpPr/>
          <p:nvPr/>
        </p:nvSpPr>
        <p:spPr>
          <a:xfrm>
            <a:off x="412424" y="3856502"/>
            <a:ext cx="3663000" cy="2559300"/>
          </a:xfrm>
          <a:prstGeom prst="upArrowCallout">
            <a:avLst>
              <a:gd name="adj1" fmla="val 45640"/>
              <a:gd name="adj2" fmla="val 22820"/>
              <a:gd name="adj3" fmla="val 25000"/>
              <a:gd name="adj4" fmla="val 75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000" b="1" dirty="0">
              <a:solidFill>
                <a:schemeClr val="dk1"/>
              </a:solidFil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Stage 1</a:t>
            </a:r>
            <a:r>
              <a:rPr lang="en-US" dirty="0"/>
              <a:t> - </a:t>
            </a:r>
            <a:r>
              <a:rPr lang="en-US" sz="1600" b="1" i="0" u="none" strike="noStrike" cap="none" dirty="0">
                <a:solidFill>
                  <a:schemeClr val="dk1"/>
                </a:solidFill>
                <a:latin typeface="Arial"/>
                <a:ea typeface="Arial"/>
                <a:cs typeface="Arial"/>
                <a:sym typeface="Arial"/>
              </a:rPr>
              <a:t>Recharter Prep</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r>
              <a:rPr lang="en-US" sz="1200" b="1" dirty="0">
                <a:solidFill>
                  <a:schemeClr val="dk1"/>
                </a:solidFill>
              </a:rPr>
              <a:t>         Data Collection</a:t>
            </a:r>
            <a:endParaRPr sz="1200" b="1" dirty="0">
              <a:solidFill>
                <a:schemeClr val="dk1"/>
              </a:solidFil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Meet with unit commissioner review recharter timeline</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Assign recharter champion</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Review recharter resources</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Begin membership inventory</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Identify YPT expiring before Mar 1</a:t>
            </a:r>
            <a:endParaRPr sz="1600" b="1" i="0" u="none" strike="noStrike" cap="none" dirty="0">
              <a:solidFill>
                <a:schemeClr val="dk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Trebuchet MS"/>
              <a:buNone/>
            </a:pPr>
            <a:endParaRPr sz="1200" b="0" i="0" u="none" strike="noStrike" cap="none" dirty="0">
              <a:solidFill>
                <a:schemeClr val="dk1"/>
              </a:solidFill>
              <a:latin typeface="Arial"/>
              <a:ea typeface="Arial"/>
              <a:cs typeface="Arial"/>
              <a:sym typeface="Arial"/>
            </a:endParaRPr>
          </a:p>
        </p:txBody>
      </p:sp>
      <p:sp>
        <p:nvSpPr>
          <p:cNvPr id="100" name="Google Shape;100;p5"/>
          <p:cNvSpPr/>
          <p:nvPr/>
        </p:nvSpPr>
        <p:spPr>
          <a:xfrm>
            <a:off x="4145650" y="3856500"/>
            <a:ext cx="3822600" cy="2559300"/>
          </a:xfrm>
          <a:prstGeom prst="upArrowCallout">
            <a:avLst>
              <a:gd name="adj1" fmla="val 43810"/>
              <a:gd name="adj2" fmla="val 21905"/>
              <a:gd name="adj3" fmla="val 25000"/>
              <a:gd name="adj4" fmla="val 75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000" b="1" dirty="0">
              <a:solidFill>
                <a:schemeClr val="dk1"/>
              </a:solidFil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Stage 2 - Internet Recharter</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r>
              <a:rPr lang="en-US" sz="1200" b="1" dirty="0">
                <a:solidFill>
                  <a:schemeClr val="dk1"/>
                </a:solidFill>
              </a:rPr>
              <a:t>           Data Entry</a:t>
            </a:r>
            <a:endParaRPr sz="1200" b="1" dirty="0">
              <a:solidFill>
                <a:schemeClr val="dk1"/>
              </a:solidFill>
            </a:endParaRPr>
          </a:p>
          <a:p>
            <a:pPr marL="457200" marR="0" lvl="0" indent="-3048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Update/Add/Remove members from roster</a:t>
            </a:r>
            <a:endParaRPr sz="1200" b="1"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Re-check and verify YPT training</a:t>
            </a:r>
            <a:endParaRPr sz="1200" b="1"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Finalize membership inventory/fall recruitment</a:t>
            </a:r>
            <a:endParaRPr sz="1200" b="1"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Collect fees &amp; submit roster</a:t>
            </a:r>
            <a:endParaRPr sz="1200" b="1"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Member of key 3 approves</a:t>
            </a:r>
            <a:endParaRPr sz="1200" b="1"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 name="Google Shape;101;p5"/>
          <p:cNvSpPr/>
          <p:nvPr/>
        </p:nvSpPr>
        <p:spPr>
          <a:xfrm>
            <a:off x="8038476" y="3856502"/>
            <a:ext cx="3543900" cy="2559300"/>
          </a:xfrm>
          <a:prstGeom prst="upArrowCallout">
            <a:avLst>
              <a:gd name="adj1" fmla="val 43810"/>
              <a:gd name="adj2" fmla="val 21905"/>
              <a:gd name="adj3" fmla="val 25000"/>
              <a:gd name="adj4" fmla="val 75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000" b="1" dirty="0">
              <a:solidFill>
                <a:schemeClr val="dk1"/>
              </a:solidFil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Stage 3 </a:t>
            </a:r>
            <a:r>
              <a:rPr lang="en-US" dirty="0"/>
              <a:t>- </a:t>
            </a:r>
            <a:r>
              <a:rPr lang="en-US" sz="1600" b="1" i="0" u="none" strike="noStrike" cap="none" dirty="0">
                <a:solidFill>
                  <a:schemeClr val="dk1"/>
                </a:solidFill>
                <a:latin typeface="Arial"/>
                <a:ea typeface="Arial"/>
                <a:cs typeface="Arial"/>
                <a:sym typeface="Arial"/>
              </a:rPr>
              <a:t>Council Process</a:t>
            </a:r>
            <a:endParaRPr sz="1600" b="1" dirty="0">
              <a:solidFill>
                <a:schemeClr val="dk1"/>
              </a:solidFill>
            </a:endParaRPr>
          </a:p>
          <a:p>
            <a:pPr marL="457200" marR="0" lvl="0" indent="0" algn="l" rtl="0">
              <a:lnSpc>
                <a:spcPct val="100000"/>
              </a:lnSpc>
              <a:spcBef>
                <a:spcPts val="0"/>
              </a:spcBef>
              <a:spcAft>
                <a:spcPts val="0"/>
              </a:spcAft>
              <a:buNone/>
            </a:pPr>
            <a:r>
              <a:rPr lang="en-US" sz="1200" b="1" dirty="0">
                <a:solidFill>
                  <a:schemeClr val="dk1"/>
                </a:solidFill>
              </a:rPr>
              <a:t>          Council review / validation</a:t>
            </a:r>
            <a:endParaRPr sz="1200" b="1" dirty="0">
              <a:solidFill>
                <a:schemeClr val="dk1"/>
              </a:solidFil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Council receives recharter</a:t>
            </a:r>
            <a:endParaRPr sz="1200" b="1"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Validates recharter</a:t>
            </a:r>
            <a:endParaRPr sz="1200" b="1"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Unit resolve defects or missing paperwork</a:t>
            </a:r>
            <a:endParaRPr sz="1200" b="1" i="0" u="none" strike="noStrike" cap="none" dirty="0">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Unit verifies </a:t>
            </a:r>
            <a:r>
              <a:rPr lang="en-US" sz="1200" b="1" i="0" u="none" strike="noStrike" cap="none" dirty="0" err="1">
                <a:solidFill>
                  <a:schemeClr val="dk1"/>
                </a:solidFill>
                <a:latin typeface="Arial"/>
                <a:ea typeface="Arial"/>
                <a:cs typeface="Arial"/>
                <a:sym typeface="Arial"/>
              </a:rPr>
              <a:t>My.Scouting</a:t>
            </a:r>
            <a:r>
              <a:rPr lang="en-US" sz="1200" b="1" i="0" u="none" strike="noStrike" cap="none" dirty="0">
                <a:solidFill>
                  <a:schemeClr val="dk1"/>
                </a:solidFill>
                <a:latin typeface="Arial"/>
                <a:ea typeface="Arial"/>
                <a:cs typeface="Arial"/>
                <a:sym typeface="Arial"/>
              </a:rPr>
              <a:t> roster</a:t>
            </a:r>
            <a:endParaRPr sz="1200" b="1" i="0" u="none" strike="noStrike" cap="none" dirty="0">
              <a:solidFill>
                <a:schemeClr val="dk1"/>
              </a:solidFill>
              <a:latin typeface="Arial"/>
              <a:ea typeface="Arial"/>
              <a:cs typeface="Arial"/>
              <a:sym typeface="Arial"/>
            </a:endParaRPr>
          </a:p>
        </p:txBody>
      </p:sp>
      <p:sp>
        <p:nvSpPr>
          <p:cNvPr id="102" name="Google Shape;102;p5"/>
          <p:cNvSpPr/>
          <p:nvPr/>
        </p:nvSpPr>
        <p:spPr>
          <a:xfrm>
            <a:off x="419597" y="3488845"/>
            <a:ext cx="3766800" cy="266400"/>
          </a:xfrm>
          <a:prstGeom prst="chevron">
            <a:avLst>
              <a:gd name="adj" fmla="val 50000"/>
            </a:avLst>
          </a:prstGeom>
          <a:solidFill>
            <a:srgbClr val="FFC00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Aug 1 – Sep 30</a:t>
            </a:r>
            <a:endParaRPr sz="1200" b="1" i="0" u="none" strike="noStrike" cap="none">
              <a:solidFill>
                <a:schemeClr val="dk1"/>
              </a:solidFill>
              <a:latin typeface="Arial"/>
              <a:ea typeface="Arial"/>
              <a:cs typeface="Arial"/>
              <a:sym typeface="Arial"/>
            </a:endParaRPr>
          </a:p>
        </p:txBody>
      </p:sp>
      <p:sp>
        <p:nvSpPr>
          <p:cNvPr id="103" name="Google Shape;103;p5"/>
          <p:cNvSpPr/>
          <p:nvPr/>
        </p:nvSpPr>
        <p:spPr>
          <a:xfrm rot="5400000">
            <a:off x="787531" y="2535086"/>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
          <p:cNvSpPr txBox="1"/>
          <p:nvPr/>
        </p:nvSpPr>
        <p:spPr>
          <a:xfrm>
            <a:off x="1135100" y="2187525"/>
            <a:ext cx="477300" cy="105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05" name="Google Shape;105;p5"/>
          <p:cNvSpPr txBox="1"/>
          <p:nvPr/>
        </p:nvSpPr>
        <p:spPr>
          <a:xfrm rot="-2948038">
            <a:off x="989923" y="1132387"/>
            <a:ext cx="1880352"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Assign Recharter Champion</a:t>
            </a:r>
            <a:endParaRPr sz="1400" b="0" i="0" u="none" strike="noStrike" cap="none">
              <a:solidFill>
                <a:srgbClr val="000000"/>
              </a:solidFill>
              <a:latin typeface="Arial"/>
              <a:ea typeface="Arial"/>
              <a:cs typeface="Arial"/>
              <a:sym typeface="Arial"/>
            </a:endParaRPr>
          </a:p>
        </p:txBody>
      </p:sp>
      <p:sp>
        <p:nvSpPr>
          <p:cNvPr id="106" name="Google Shape;106;p5"/>
          <p:cNvSpPr/>
          <p:nvPr/>
        </p:nvSpPr>
        <p:spPr>
          <a:xfrm rot="5400000">
            <a:off x="1431903"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07" name="Google Shape;107;p5" title="Milestone Number"/>
          <p:cNvSpPr/>
          <p:nvPr/>
        </p:nvSpPr>
        <p:spPr>
          <a:xfrm>
            <a:off x="1813997" y="2481262"/>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Aug 14 </a:t>
            </a:r>
            <a:endParaRPr sz="1400" b="0" i="0" u="none" strike="noStrike" cap="none">
              <a:solidFill>
                <a:srgbClr val="000000"/>
              </a:solidFill>
              <a:latin typeface="Arial"/>
              <a:ea typeface="Arial"/>
              <a:cs typeface="Arial"/>
              <a:sym typeface="Arial"/>
            </a:endParaRPr>
          </a:p>
        </p:txBody>
      </p:sp>
      <p:sp>
        <p:nvSpPr>
          <p:cNvPr id="108" name="Google Shape;108;p5"/>
          <p:cNvSpPr/>
          <p:nvPr/>
        </p:nvSpPr>
        <p:spPr>
          <a:xfrm rot="5400000">
            <a:off x="2085848"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09" name="Google Shape;109;p5" title="Milestone Number"/>
          <p:cNvSpPr/>
          <p:nvPr/>
        </p:nvSpPr>
        <p:spPr>
          <a:xfrm>
            <a:off x="2471967" y="2486699"/>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Aug 21</a:t>
            </a: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rot="5400000">
            <a:off x="2732209"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1" name="Google Shape;111;p5"/>
          <p:cNvSpPr/>
          <p:nvPr/>
        </p:nvSpPr>
        <p:spPr>
          <a:xfrm rot="5400000">
            <a:off x="3369441"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2" name="Google Shape;112;p5"/>
          <p:cNvSpPr txBox="1"/>
          <p:nvPr/>
        </p:nvSpPr>
        <p:spPr>
          <a:xfrm rot="-2948048">
            <a:off x="2337506" y="1155056"/>
            <a:ext cx="1909703"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Begin Membership Inventory</a:t>
            </a:r>
            <a:endParaRPr sz="1400" b="0" i="0" u="none" strike="noStrike" cap="none">
              <a:solidFill>
                <a:srgbClr val="000000"/>
              </a:solidFill>
              <a:latin typeface="Arial"/>
              <a:ea typeface="Arial"/>
              <a:cs typeface="Arial"/>
              <a:sym typeface="Arial"/>
            </a:endParaRPr>
          </a:p>
        </p:txBody>
      </p:sp>
      <p:sp>
        <p:nvSpPr>
          <p:cNvPr id="113" name="Google Shape;113;p5"/>
          <p:cNvSpPr txBox="1"/>
          <p:nvPr/>
        </p:nvSpPr>
        <p:spPr>
          <a:xfrm rot="-2947913">
            <a:off x="2766933" y="1000105"/>
            <a:ext cx="2508405" cy="276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Identify Expiring YPT</a:t>
            </a:r>
            <a:endParaRPr sz="1400" b="0" i="0" u="none" strike="noStrike" cap="none">
              <a:solidFill>
                <a:srgbClr val="000000"/>
              </a:solidFill>
              <a:latin typeface="Arial"/>
              <a:ea typeface="Arial"/>
              <a:cs typeface="Arial"/>
              <a:sym typeface="Arial"/>
            </a:endParaRPr>
          </a:p>
        </p:txBody>
      </p:sp>
      <p:sp>
        <p:nvSpPr>
          <p:cNvPr id="114" name="Google Shape;114;p5"/>
          <p:cNvSpPr txBox="1"/>
          <p:nvPr/>
        </p:nvSpPr>
        <p:spPr>
          <a:xfrm rot="-2948045">
            <a:off x="1647568" y="1132376"/>
            <a:ext cx="1965639"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Review Recharter Resources</a:t>
            </a: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rot="5400000">
            <a:off x="3980379" y="2545154"/>
            <a:ext cx="1172400" cy="477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6" name="Google Shape;116;p5"/>
          <p:cNvSpPr/>
          <p:nvPr/>
        </p:nvSpPr>
        <p:spPr>
          <a:xfrm rot="5400000">
            <a:off x="4617088" y="2541700"/>
            <a:ext cx="1154100" cy="477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7" name="Google Shape;117;p5"/>
          <p:cNvSpPr/>
          <p:nvPr/>
        </p:nvSpPr>
        <p:spPr>
          <a:xfrm rot="5400000">
            <a:off x="5529725" y="2190700"/>
            <a:ext cx="1165500" cy="1179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8" name="Google Shape;118;p5"/>
          <p:cNvSpPr/>
          <p:nvPr/>
        </p:nvSpPr>
        <p:spPr>
          <a:xfrm rot="5400000">
            <a:off x="7011375" y="2527050"/>
            <a:ext cx="1172400" cy="4599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9" name="Google Shape;119;p5"/>
          <p:cNvSpPr/>
          <p:nvPr/>
        </p:nvSpPr>
        <p:spPr>
          <a:xfrm rot="5400000">
            <a:off x="7679628" y="2535086"/>
            <a:ext cx="1172400" cy="4773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0" name="Google Shape;120;p5"/>
          <p:cNvSpPr/>
          <p:nvPr/>
        </p:nvSpPr>
        <p:spPr>
          <a:xfrm rot="5400000">
            <a:off x="10197595" y="2518345"/>
            <a:ext cx="1172400" cy="4773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1" name="Google Shape;121;p5" title="Milestone Number"/>
          <p:cNvSpPr/>
          <p:nvPr/>
        </p:nvSpPr>
        <p:spPr>
          <a:xfrm>
            <a:off x="1160934" y="2485555"/>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Aug 7 </a:t>
            </a:r>
            <a:endParaRPr sz="1400" b="0" i="0" u="none" strike="noStrike" cap="none">
              <a:solidFill>
                <a:srgbClr val="000000"/>
              </a:solidFill>
              <a:latin typeface="Arial"/>
              <a:ea typeface="Arial"/>
              <a:cs typeface="Arial"/>
              <a:sym typeface="Arial"/>
            </a:endParaRPr>
          </a:p>
        </p:txBody>
      </p:sp>
      <p:sp>
        <p:nvSpPr>
          <p:cNvPr id="122" name="Google Shape;122;p5"/>
          <p:cNvSpPr/>
          <p:nvPr/>
        </p:nvSpPr>
        <p:spPr>
          <a:xfrm rot="5400000">
            <a:off x="107992"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txBox="1"/>
          <p:nvPr/>
        </p:nvSpPr>
        <p:spPr>
          <a:xfrm>
            <a:off x="455575" y="2197600"/>
            <a:ext cx="477300" cy="105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24" name="Google Shape;124;p5" title="Milestone Number"/>
          <p:cNvSpPr/>
          <p:nvPr/>
        </p:nvSpPr>
        <p:spPr>
          <a:xfrm>
            <a:off x="477039" y="2506041"/>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Aug 1 </a:t>
            </a:r>
            <a:endParaRPr sz="1400" b="0" i="0" u="none" strike="noStrike" cap="none">
              <a:solidFill>
                <a:srgbClr val="000000"/>
              </a:solidFill>
              <a:latin typeface="Arial"/>
              <a:ea typeface="Arial"/>
              <a:cs typeface="Arial"/>
              <a:sym typeface="Arial"/>
            </a:endParaRPr>
          </a:p>
        </p:txBody>
      </p:sp>
      <p:sp>
        <p:nvSpPr>
          <p:cNvPr id="125" name="Google Shape;125;p5"/>
          <p:cNvSpPr txBox="1"/>
          <p:nvPr/>
        </p:nvSpPr>
        <p:spPr>
          <a:xfrm rot="-2947913">
            <a:off x="164017" y="969655"/>
            <a:ext cx="2508405"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Key 3 meet with Unit Commissioner</a:t>
            </a:r>
            <a:endParaRPr sz="1400" b="0" i="0" u="none" strike="noStrike" cap="none">
              <a:solidFill>
                <a:srgbClr val="000000"/>
              </a:solidFill>
              <a:latin typeface="Arial"/>
              <a:ea typeface="Arial"/>
              <a:cs typeface="Arial"/>
              <a:sym typeface="Arial"/>
            </a:endParaRPr>
          </a:p>
        </p:txBody>
      </p:sp>
      <p:sp>
        <p:nvSpPr>
          <p:cNvPr id="126" name="Google Shape;126;p5" title="Milestone Number"/>
          <p:cNvSpPr/>
          <p:nvPr/>
        </p:nvSpPr>
        <p:spPr>
          <a:xfrm>
            <a:off x="3109152" y="251356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Sep1</a:t>
            </a:r>
            <a:endParaRPr sz="1400" b="0" i="0" u="none" strike="noStrike" cap="none">
              <a:solidFill>
                <a:srgbClr val="000000"/>
              </a:solidFill>
              <a:latin typeface="Arial"/>
              <a:ea typeface="Arial"/>
              <a:cs typeface="Arial"/>
              <a:sym typeface="Arial"/>
            </a:endParaRPr>
          </a:p>
        </p:txBody>
      </p:sp>
      <p:sp>
        <p:nvSpPr>
          <p:cNvPr id="127" name="Google Shape;127;p5" title="Milestone Number"/>
          <p:cNvSpPr/>
          <p:nvPr/>
        </p:nvSpPr>
        <p:spPr>
          <a:xfrm>
            <a:off x="3745877" y="252838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Sep 14</a:t>
            </a:r>
            <a:endParaRPr sz="1400" b="0" i="0" u="none" strike="noStrike" cap="none">
              <a:solidFill>
                <a:srgbClr val="000000"/>
              </a:solidFill>
              <a:latin typeface="Arial"/>
              <a:ea typeface="Arial"/>
              <a:cs typeface="Arial"/>
              <a:sym typeface="Arial"/>
            </a:endParaRPr>
          </a:p>
        </p:txBody>
      </p:sp>
      <p:sp>
        <p:nvSpPr>
          <p:cNvPr id="128" name="Google Shape;128;p5" title="Milestone Number"/>
          <p:cNvSpPr/>
          <p:nvPr/>
        </p:nvSpPr>
        <p:spPr>
          <a:xfrm>
            <a:off x="8083046" y="251356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Nov 16</a:t>
            </a:r>
            <a:endParaRPr sz="1400" b="0" i="0" u="none" strike="noStrike" cap="none">
              <a:solidFill>
                <a:srgbClr val="000000"/>
              </a:solidFill>
              <a:latin typeface="Arial"/>
              <a:ea typeface="Arial"/>
              <a:cs typeface="Arial"/>
              <a:sym typeface="Arial"/>
            </a:endParaRPr>
          </a:p>
        </p:txBody>
      </p:sp>
      <p:sp>
        <p:nvSpPr>
          <p:cNvPr id="129" name="Google Shape;129;p5" title="Milestone Number"/>
          <p:cNvSpPr/>
          <p:nvPr/>
        </p:nvSpPr>
        <p:spPr>
          <a:xfrm>
            <a:off x="4371933" y="2520090"/>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Oct 1</a:t>
            </a:r>
            <a:endParaRPr sz="1400" b="0" i="0" u="none" strike="noStrike" cap="none">
              <a:solidFill>
                <a:srgbClr val="000000"/>
              </a:solidFill>
              <a:latin typeface="Arial"/>
              <a:ea typeface="Arial"/>
              <a:cs typeface="Arial"/>
              <a:sym typeface="Arial"/>
            </a:endParaRPr>
          </a:p>
        </p:txBody>
      </p:sp>
      <p:sp>
        <p:nvSpPr>
          <p:cNvPr id="130" name="Google Shape;130;p5" title="Milestone Number"/>
          <p:cNvSpPr/>
          <p:nvPr/>
        </p:nvSpPr>
        <p:spPr>
          <a:xfrm>
            <a:off x="4990226" y="2503507"/>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Oct 1</a:t>
            </a:r>
            <a:endParaRPr sz="1400" b="0" i="0" u="none" strike="noStrike" cap="none">
              <a:solidFill>
                <a:srgbClr val="000000"/>
              </a:solidFill>
              <a:latin typeface="Arial"/>
              <a:ea typeface="Arial"/>
              <a:cs typeface="Arial"/>
              <a:sym typeface="Arial"/>
            </a:endParaRPr>
          </a:p>
        </p:txBody>
      </p:sp>
      <p:sp>
        <p:nvSpPr>
          <p:cNvPr id="131" name="Google Shape;131;p5" title="Milestone Number"/>
          <p:cNvSpPr/>
          <p:nvPr/>
        </p:nvSpPr>
        <p:spPr>
          <a:xfrm>
            <a:off x="5748725" y="2412075"/>
            <a:ext cx="720900" cy="5439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Oct 1</a:t>
            </a:r>
            <a:r>
              <a:rPr lang="en-US" sz="1000" b="1">
                <a:solidFill>
                  <a:schemeClr val="lt1"/>
                </a:solidFill>
              </a:rPr>
              <a:t> </a:t>
            </a:r>
            <a:endParaRPr sz="1000" b="1">
              <a:solidFill>
                <a:schemeClr val="lt1"/>
              </a:solidFill>
            </a:endParaRPr>
          </a:p>
          <a:p>
            <a:pPr marL="0" marR="0" lvl="0" indent="0" algn="ctr" rtl="0">
              <a:lnSpc>
                <a:spcPct val="100000"/>
              </a:lnSpc>
              <a:spcBef>
                <a:spcPts val="0"/>
              </a:spcBef>
              <a:spcAft>
                <a:spcPts val="0"/>
              </a:spcAft>
              <a:buClr>
                <a:srgbClr val="000000"/>
              </a:buClr>
              <a:buSzPts val="1000"/>
              <a:buFont typeface="Arial"/>
              <a:buNone/>
            </a:pPr>
            <a:r>
              <a:rPr lang="en-US" sz="1000" b="1">
                <a:solidFill>
                  <a:schemeClr val="lt1"/>
                </a:solidFill>
              </a:rPr>
              <a:t>to</a:t>
            </a:r>
            <a:endParaRPr sz="1000" b="1">
              <a:solidFill>
                <a:schemeClr val="lt1"/>
              </a:solidFill>
            </a:endParaRPr>
          </a:p>
          <a:p>
            <a:pPr marL="0" marR="0" lvl="0" indent="0" algn="ctr" rtl="0">
              <a:lnSpc>
                <a:spcPct val="100000"/>
              </a:lnSpc>
              <a:spcBef>
                <a:spcPts val="0"/>
              </a:spcBef>
              <a:spcAft>
                <a:spcPts val="0"/>
              </a:spcAft>
              <a:buClr>
                <a:srgbClr val="000000"/>
              </a:buClr>
              <a:buSzPts val="1000"/>
              <a:buFont typeface="Arial"/>
              <a:buNone/>
            </a:pPr>
            <a:r>
              <a:rPr lang="en-US" sz="1000" b="1">
                <a:solidFill>
                  <a:schemeClr val="lt1"/>
                </a:solidFill>
              </a:rPr>
              <a:t> Nov 14</a:t>
            </a:r>
            <a:endParaRPr sz="1400" b="0" i="0" u="none" strike="noStrike" cap="none">
              <a:solidFill>
                <a:srgbClr val="000000"/>
              </a:solidFill>
              <a:latin typeface="Arial"/>
              <a:ea typeface="Arial"/>
              <a:cs typeface="Arial"/>
              <a:sym typeface="Arial"/>
            </a:endParaRPr>
          </a:p>
        </p:txBody>
      </p:sp>
      <p:sp>
        <p:nvSpPr>
          <p:cNvPr id="132" name="Google Shape;132;p5" title="Milestone Number"/>
          <p:cNvSpPr/>
          <p:nvPr/>
        </p:nvSpPr>
        <p:spPr>
          <a:xfrm>
            <a:off x="7401700" y="2517150"/>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Nov</a:t>
            </a:r>
            <a:endParaRPr sz="1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133" name="Google Shape;133;p5"/>
          <p:cNvSpPr txBox="1"/>
          <p:nvPr/>
        </p:nvSpPr>
        <p:spPr>
          <a:xfrm rot="-2948080">
            <a:off x="4218092" y="1034029"/>
            <a:ext cx="1906514"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Internet Recharter Opens</a:t>
            </a:r>
            <a:endParaRPr sz="1400" b="0" i="0" u="none" strike="noStrike" cap="none">
              <a:solidFill>
                <a:srgbClr val="000000"/>
              </a:solidFill>
              <a:latin typeface="Arial"/>
              <a:ea typeface="Arial"/>
              <a:cs typeface="Arial"/>
              <a:sym typeface="Arial"/>
            </a:endParaRPr>
          </a:p>
        </p:txBody>
      </p:sp>
      <p:sp>
        <p:nvSpPr>
          <p:cNvPr id="134" name="Google Shape;134;p5" title="Milestone Number"/>
          <p:cNvSpPr/>
          <p:nvPr/>
        </p:nvSpPr>
        <p:spPr>
          <a:xfrm>
            <a:off x="10575471" y="250672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Jan 15</a:t>
            </a: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rot="5400000">
            <a:off x="8946449" y="1866100"/>
            <a:ext cx="1172400" cy="17955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36" name="Google Shape;136;p5" title="Milestone Number"/>
          <p:cNvSpPr/>
          <p:nvPr/>
        </p:nvSpPr>
        <p:spPr>
          <a:xfrm>
            <a:off x="9332650" y="2482650"/>
            <a:ext cx="477300" cy="3627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Dec 1-31</a:t>
            </a:r>
            <a:endParaRPr sz="1400" b="0" i="0" u="none" strike="noStrike" cap="none">
              <a:solidFill>
                <a:srgbClr val="000000"/>
              </a:solidFill>
              <a:latin typeface="Arial"/>
              <a:ea typeface="Arial"/>
              <a:cs typeface="Arial"/>
              <a:sym typeface="Arial"/>
            </a:endParaRPr>
          </a:p>
        </p:txBody>
      </p:sp>
      <p:sp>
        <p:nvSpPr>
          <p:cNvPr id="137" name="Google Shape;137;p5"/>
          <p:cNvSpPr txBox="1"/>
          <p:nvPr/>
        </p:nvSpPr>
        <p:spPr>
          <a:xfrm rot="-2947945">
            <a:off x="8881000" y="1070212"/>
            <a:ext cx="1554302" cy="6465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Council reviews and processes recharters</a:t>
            </a: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rot="-2948287">
            <a:off x="3568548" y="1034024"/>
            <a:ext cx="1996063"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Attend Recharter Training</a:t>
            </a:r>
            <a:endParaRPr sz="1400" b="0" i="0" u="none" strike="noStrike" cap="none">
              <a:solidFill>
                <a:srgbClr val="000000"/>
              </a:solidFill>
              <a:latin typeface="Arial"/>
              <a:ea typeface="Arial"/>
              <a:cs typeface="Arial"/>
              <a:sym typeface="Arial"/>
            </a:endParaRPr>
          </a:p>
        </p:txBody>
      </p:sp>
      <p:sp>
        <p:nvSpPr>
          <p:cNvPr id="139" name="Google Shape;139;p5"/>
          <p:cNvSpPr txBox="1"/>
          <p:nvPr/>
        </p:nvSpPr>
        <p:spPr>
          <a:xfrm rot="-2948648">
            <a:off x="6210659" y="1152626"/>
            <a:ext cx="1420757"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Update Internet Recharter Roster</a:t>
            </a: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rot="-2948112">
            <a:off x="4912196" y="1069230"/>
            <a:ext cx="1641508"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Begin collecting fees</a:t>
            </a:r>
            <a:endParaRPr sz="1400" b="0" i="0" u="none" strike="noStrike" cap="none">
              <a:solidFill>
                <a:srgbClr val="000000"/>
              </a:solidFill>
              <a:latin typeface="Arial"/>
              <a:ea typeface="Arial"/>
              <a:cs typeface="Arial"/>
              <a:sym typeface="Arial"/>
            </a:endParaRPr>
          </a:p>
        </p:txBody>
      </p:sp>
      <p:sp>
        <p:nvSpPr>
          <p:cNvPr id="141" name="Google Shape;141;p5"/>
          <p:cNvSpPr txBox="1"/>
          <p:nvPr/>
        </p:nvSpPr>
        <p:spPr>
          <a:xfrm rot="-2947927">
            <a:off x="7936781" y="1266234"/>
            <a:ext cx="1433709"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Council receives recharter</a:t>
            </a: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rot="-2947791">
            <a:off x="10325650" y="1438299"/>
            <a:ext cx="1331404" cy="276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Verify Roster</a:t>
            </a:r>
            <a:endParaRPr sz="1400" b="0" i="0" u="none" strike="noStrike" cap="none">
              <a:solidFill>
                <a:srgbClr val="000000"/>
              </a:solidFill>
              <a:latin typeface="Arial"/>
              <a:ea typeface="Arial"/>
              <a:cs typeface="Arial"/>
              <a:sym typeface="Arial"/>
            </a:endParaRPr>
          </a:p>
        </p:txBody>
      </p:sp>
      <p:sp>
        <p:nvSpPr>
          <p:cNvPr id="143" name="Google Shape;143;p5"/>
          <p:cNvSpPr/>
          <p:nvPr/>
        </p:nvSpPr>
        <p:spPr>
          <a:xfrm rot="5400000">
            <a:off x="6447150" y="2518350"/>
            <a:ext cx="1154100" cy="477300"/>
          </a:xfrm>
          <a:prstGeom prst="homePlate">
            <a:avLst>
              <a:gd name="adj" fmla="val 50000"/>
            </a:avLst>
          </a:prstGeom>
          <a:solidFill>
            <a:srgbClr val="FFFF00"/>
          </a:solidFill>
          <a:ln w="38100" cap="flat" cmpd="sng">
            <a:solidFill>
              <a:srgbClr val="FF0000"/>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44" name="Google Shape;144;p5"/>
          <p:cNvSpPr txBox="1"/>
          <p:nvPr/>
        </p:nvSpPr>
        <p:spPr>
          <a:xfrm rot="-2948080">
            <a:off x="6644355" y="1034029"/>
            <a:ext cx="1906514"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Final review submit recharter</a:t>
            </a:r>
            <a:endParaRPr sz="1400" b="0" i="0" u="none" strike="noStrike" cap="none">
              <a:solidFill>
                <a:srgbClr val="000000"/>
              </a:solidFill>
              <a:latin typeface="Arial"/>
              <a:ea typeface="Arial"/>
              <a:cs typeface="Arial"/>
              <a:sym typeface="Arial"/>
            </a:endParaRPr>
          </a:p>
        </p:txBody>
      </p:sp>
      <p:sp>
        <p:nvSpPr>
          <p:cNvPr id="145" name="Google Shape;145;p5" title="Milestone Number"/>
          <p:cNvSpPr/>
          <p:nvPr/>
        </p:nvSpPr>
        <p:spPr>
          <a:xfrm>
            <a:off x="6823576" y="2503507"/>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Nov  15</a:t>
            </a:r>
            <a:endParaRPr sz="1400" b="0" i="0" u="none" strike="noStrike" cap="none">
              <a:solidFill>
                <a:srgbClr val="000000"/>
              </a:solidFill>
              <a:latin typeface="Arial"/>
              <a:ea typeface="Arial"/>
              <a:cs typeface="Arial"/>
              <a:sym typeface="Arial"/>
            </a:endParaRPr>
          </a:p>
        </p:txBody>
      </p:sp>
      <p:sp>
        <p:nvSpPr>
          <p:cNvPr id="146" name="Google Shape;146;p5"/>
          <p:cNvSpPr txBox="1"/>
          <p:nvPr/>
        </p:nvSpPr>
        <p:spPr>
          <a:xfrm rot="-2948317">
            <a:off x="7203378" y="1132378"/>
            <a:ext cx="1519646"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Confirm Key 3 approval</a:t>
            </a:r>
            <a:endParaRPr sz="1400" b="0" i="0" u="none" strike="noStrike" cap="none">
              <a:solidFill>
                <a:srgbClr val="000000"/>
              </a:solidFill>
              <a:latin typeface="Arial"/>
              <a:ea typeface="Arial"/>
              <a:cs typeface="Arial"/>
              <a:sym typeface="Arial"/>
            </a:endParaRPr>
          </a:p>
        </p:txBody>
      </p:sp>
      <p:sp>
        <p:nvSpPr>
          <p:cNvPr id="147" name="Google Shape;147;p5"/>
          <p:cNvSpPr txBox="1"/>
          <p:nvPr/>
        </p:nvSpPr>
        <p:spPr>
          <a:xfrm rot="-2947791">
            <a:off x="9691375" y="1266261"/>
            <a:ext cx="1331404" cy="4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Units resolve defects</a:t>
            </a:r>
            <a:endParaRPr sz="1400" b="0" i="0" u="none" strike="noStrike" cap="none">
              <a:solidFill>
                <a:srgbClr val="000000"/>
              </a:solidFill>
              <a:latin typeface="Arial"/>
              <a:ea typeface="Arial"/>
              <a:cs typeface="Arial"/>
              <a:sym typeface="Arial"/>
            </a:endParaRPr>
          </a:p>
        </p:txBody>
      </p:sp>
      <p:sp>
        <p:nvSpPr>
          <p:cNvPr id="148" name="Google Shape;148;p5"/>
          <p:cNvSpPr txBox="1"/>
          <p:nvPr/>
        </p:nvSpPr>
        <p:spPr>
          <a:xfrm rot="-2948190">
            <a:off x="5468792" y="891570"/>
            <a:ext cx="2076241" cy="646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Finalize Membership Inventory from fall recruiting</a:t>
            </a:r>
            <a:endParaRPr sz="1200" b="1"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8</a:t>
            </a:fld>
            <a:endParaRPr/>
          </a:p>
        </p:txBody>
      </p:sp>
      <p:sp>
        <p:nvSpPr>
          <p:cNvPr id="162" name="Google Shape;162;p3"/>
          <p:cNvSpPr txBox="1"/>
          <p:nvPr/>
        </p:nvSpPr>
        <p:spPr>
          <a:xfrm>
            <a:off x="619158"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Membership Inventory</a:t>
            </a:r>
            <a:endParaRPr sz="2400" b="1" i="0" u="none" strike="noStrike" cap="none">
              <a:solidFill>
                <a:srgbClr val="FFFFFF"/>
              </a:solidFill>
              <a:latin typeface="Arial"/>
              <a:ea typeface="Arial"/>
              <a:cs typeface="Arial"/>
              <a:sym typeface="Arial"/>
            </a:endParaRPr>
          </a:p>
        </p:txBody>
      </p:sp>
      <p:sp>
        <p:nvSpPr>
          <p:cNvPr id="163" name="Google Shape;163;p3"/>
          <p:cNvSpPr txBox="1"/>
          <p:nvPr/>
        </p:nvSpPr>
        <p:spPr>
          <a:xfrm>
            <a:off x="619150" y="1358900"/>
            <a:ext cx="103848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The Committee Chair or recharter champion should log into their my.scouting.org account and download a copy of their unit’s roster. Comparing the local unit roster against the official membership file</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will reveal any adults and youth who are not officially registered in the BSA. An application should be collected from any member on the </a:t>
            </a:r>
            <a:r>
              <a:rPr lang="en-US" sz="1600" dirty="0">
                <a:solidFill>
                  <a:schemeClr val="dk1"/>
                </a:solidFill>
              </a:rPr>
              <a:t>unit </a:t>
            </a:r>
            <a:r>
              <a:rPr lang="en-US" sz="1600" b="0" i="0" u="none" strike="noStrike" cap="none" dirty="0">
                <a:solidFill>
                  <a:schemeClr val="dk1"/>
                </a:solidFill>
                <a:latin typeface="Arial"/>
                <a:ea typeface="Arial"/>
                <a:cs typeface="Arial"/>
                <a:sym typeface="Arial"/>
              </a:rPr>
              <a:t>roster that is not on the official membership file.</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A committee member should contact every family to:</a:t>
            </a:r>
            <a:endParaRPr sz="14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Verify members re-registering with the unit, noting what unit is their primary registration if in multiple units</a:t>
            </a:r>
            <a:endParaRPr sz="14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Verify Scout Life subscription</a:t>
            </a:r>
            <a:endParaRPr sz="14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dirty="0">
                <a:solidFill>
                  <a:schemeClr val="dk1"/>
                </a:solidFill>
              </a:rPr>
              <a:t>Communicate </a:t>
            </a:r>
            <a:r>
              <a:rPr lang="en-US" sz="1600" b="0" i="0" u="none" strike="noStrike" cap="none" dirty="0">
                <a:solidFill>
                  <a:schemeClr val="dk1"/>
                </a:solidFill>
                <a:latin typeface="Arial"/>
                <a:ea typeface="Arial"/>
                <a:cs typeface="Arial"/>
                <a:sym typeface="Arial"/>
              </a:rPr>
              <a:t>fees and unit payment due date</a:t>
            </a:r>
            <a:endParaRPr sz="1600" dirty="0">
              <a:solidFill>
                <a:schemeClr val="dk1"/>
              </a:solidFil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Once the membership inventory is completed, </a:t>
            </a:r>
            <a:r>
              <a:rPr lang="en-US" sz="1600" dirty="0">
                <a:solidFill>
                  <a:schemeClr val="dk1"/>
                </a:solidFill>
              </a:rPr>
              <a:t>retain</a:t>
            </a:r>
            <a:r>
              <a:rPr lang="en-US" sz="1600" b="0" i="0" u="none" strike="noStrike" cap="none" dirty="0">
                <a:solidFill>
                  <a:schemeClr val="dk1"/>
                </a:solidFill>
                <a:latin typeface="Arial"/>
                <a:ea typeface="Arial"/>
                <a:cs typeface="Arial"/>
                <a:sym typeface="Arial"/>
              </a:rPr>
              <a:t> the roster </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needed during the data input process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dirty="0">
                <a:solidFill>
                  <a:schemeClr val="dk1"/>
                </a:solidFill>
                <a:latin typeface="Arial"/>
                <a:ea typeface="Arial"/>
                <a:cs typeface="Arial"/>
                <a:sym typeface="Arial"/>
              </a:rPr>
              <a:t>Membership Inventory Report</a:t>
            </a:r>
            <a:endParaRPr sz="16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My.scouting.org account and click on “MENU” </a:t>
            </a:r>
            <a:r>
              <a:rPr lang="en-US" sz="1600" dirty="0">
                <a:solidFill>
                  <a:schemeClr val="dk1"/>
                </a:solidFill>
              </a:rPr>
              <a:t>on</a:t>
            </a:r>
            <a:r>
              <a:rPr lang="en-US" sz="1600" b="0" i="0" u="none" strike="noStrike" cap="none" dirty="0">
                <a:solidFill>
                  <a:schemeClr val="dk1"/>
                </a:solidFill>
                <a:latin typeface="Arial"/>
                <a:ea typeface="Arial"/>
                <a:cs typeface="Arial"/>
                <a:sym typeface="Arial"/>
              </a:rPr>
              <a:t> the top left of the page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Scroll down then click on </a:t>
            </a:r>
            <a:r>
              <a:rPr lang="en-US" sz="1600" dirty="0">
                <a:solidFill>
                  <a:schemeClr val="dk1"/>
                </a:solidFill>
              </a:rPr>
              <a:t>the </a:t>
            </a:r>
            <a:r>
              <a:rPr lang="en-US" sz="1600" b="0" i="0" u="none" strike="noStrike" cap="none" dirty="0">
                <a:solidFill>
                  <a:schemeClr val="dk1"/>
                </a:solidFill>
                <a:latin typeface="Arial"/>
                <a:ea typeface="Arial"/>
                <a:cs typeface="Arial"/>
                <a:sym typeface="Arial"/>
              </a:rPr>
              <a:t>unit and select “ROSTER”</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Select “EXPORT ROSTER” then click on “EXPORT TO CSV” and click on “CONFIRM”</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The exported roster file will show </a:t>
            </a:r>
            <a:r>
              <a:rPr lang="en-US" sz="1600" dirty="0">
                <a:solidFill>
                  <a:schemeClr val="dk1"/>
                </a:solidFill>
              </a:rPr>
              <a:t>up in a pop up box</a:t>
            </a:r>
            <a:r>
              <a:rPr lang="en-US" sz="1600" b="0" i="0" u="none" strike="noStrike" cap="none" dirty="0">
                <a:solidFill>
                  <a:schemeClr val="dk1"/>
                </a:solidFill>
                <a:latin typeface="Arial"/>
                <a:ea typeface="Arial"/>
                <a:cs typeface="Arial"/>
                <a:sym typeface="Arial"/>
              </a:rPr>
              <a:t> click on it</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Save as an Excel file</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9</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Youth Protection Training</a:t>
            </a:r>
            <a:endParaRPr sz="2400" b="1" i="0" u="none" strike="noStrike" cap="none">
              <a:solidFill>
                <a:srgbClr val="FFFFFF"/>
              </a:solidFill>
              <a:latin typeface="Arial"/>
              <a:ea typeface="Arial"/>
              <a:cs typeface="Arial"/>
              <a:sym typeface="Arial"/>
            </a:endParaRPr>
          </a:p>
        </p:txBody>
      </p:sp>
      <p:sp>
        <p:nvSpPr>
          <p:cNvPr id="171" name="Google Shape;171;p4"/>
          <p:cNvSpPr txBox="1"/>
          <p:nvPr/>
        </p:nvSpPr>
        <p:spPr>
          <a:xfrm>
            <a:off x="514300" y="1393000"/>
            <a:ext cx="10584000" cy="477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All registered adults must take Youth Protection Training (YPT) at least every two years. If a volunteer’s YPT is not current at charter renewal the volunteer cannot be registered. Units should not wait until it is time to renew the unit’s charter to make sure all YPT is current. Unit Key 3s </a:t>
            </a:r>
            <a:r>
              <a:rPr lang="en-US" sz="1600">
                <a:solidFill>
                  <a:schemeClr val="dk1"/>
                </a:solidFill>
              </a:rPr>
              <a:t>should </a:t>
            </a:r>
            <a:r>
              <a:rPr lang="en-US" sz="1600" b="0" i="0" u="none" strike="noStrike" cap="none">
                <a:solidFill>
                  <a:schemeClr val="dk1"/>
                </a:solidFill>
                <a:latin typeface="Arial"/>
                <a:ea typeface="Arial"/>
                <a:cs typeface="Arial"/>
                <a:sym typeface="Arial"/>
              </a:rPr>
              <a:t>regularly review their unit’s YPT status.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Youth Protection Training Aging Report</a:t>
            </a:r>
            <a:endParaRPr sz="1600" b="1"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a:solidFill>
                  <a:schemeClr val="dk1"/>
                </a:solidFill>
              </a:rPr>
              <a:t>Log into your </a:t>
            </a:r>
            <a:r>
              <a:rPr lang="en-US" sz="1600" b="0" i="0" u="none" strike="noStrike" cap="none">
                <a:solidFill>
                  <a:schemeClr val="dk1"/>
                </a:solidFill>
                <a:latin typeface="Arial"/>
                <a:ea typeface="Arial"/>
                <a:cs typeface="Arial"/>
                <a:sym typeface="Arial"/>
              </a:rPr>
              <a:t>My.scouting.org account and click on “MENU” at the top of the page on the left</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Scroll down then click on </a:t>
            </a:r>
            <a:r>
              <a:rPr lang="en-US" sz="1600">
                <a:solidFill>
                  <a:schemeClr val="dk1"/>
                </a:solidFill>
              </a:rPr>
              <a:t>the </a:t>
            </a:r>
            <a:r>
              <a:rPr lang="en-US" sz="1600" b="0" i="0" u="none" strike="noStrike" cap="none">
                <a:solidFill>
                  <a:schemeClr val="dk1"/>
                </a:solidFill>
                <a:latin typeface="Arial"/>
                <a:ea typeface="Arial"/>
                <a:cs typeface="Arial"/>
                <a:sym typeface="Arial"/>
              </a:rPr>
              <a:t>unit and select “YPT Reports”</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Select “EXPORT to PDF or CSV” then click on “CONFIRM”</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The exported roster will show up as a link </a:t>
            </a:r>
            <a:r>
              <a:rPr lang="en-US" sz="1600">
                <a:solidFill>
                  <a:schemeClr val="dk1"/>
                </a:solidFill>
              </a:rPr>
              <a:t>to download</a:t>
            </a:r>
            <a:r>
              <a:rPr lang="en-US" sz="1600" b="0" i="0" u="none" strike="noStrike" cap="none">
                <a:solidFill>
                  <a:schemeClr val="dk1"/>
                </a:solidFill>
                <a:latin typeface="Arial"/>
                <a:ea typeface="Arial"/>
                <a:cs typeface="Arial"/>
                <a:sym typeface="Arial"/>
              </a:rPr>
              <a:t> or will open in a new window</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Save the file</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Review for any adults with YPT expiring before </a:t>
            </a:r>
            <a:r>
              <a:rPr lang="en-US" sz="1600" b="1" i="0" u="none" strike="noStrike" cap="none">
                <a:solidFill>
                  <a:schemeClr val="dk1"/>
                </a:solidFill>
              </a:rPr>
              <a:t>March 1 </a:t>
            </a:r>
            <a:r>
              <a:rPr lang="en-US" sz="1600" i="0" u="none" strike="noStrike" cap="none">
                <a:solidFill>
                  <a:schemeClr val="dk1"/>
                </a:solidFill>
              </a:rPr>
              <a:t>(for</a:t>
            </a:r>
            <a:r>
              <a:rPr lang="en-US" sz="1600">
                <a:solidFill>
                  <a:schemeClr val="dk1"/>
                </a:solidFill>
              </a:rPr>
              <a:t> December units) </a:t>
            </a:r>
            <a:r>
              <a:rPr lang="en-US" sz="1600" i="0" u="none" strike="noStrike" cap="none">
                <a:solidFill>
                  <a:schemeClr val="dk1"/>
                </a:solidFill>
              </a:rPr>
              <a:t>an</a:t>
            </a:r>
            <a:r>
              <a:rPr lang="en-US" sz="1600" b="0" i="0" u="none" strike="noStrike" cap="none">
                <a:solidFill>
                  <a:schemeClr val="dk1"/>
                </a:solidFill>
                <a:latin typeface="Arial"/>
                <a:ea typeface="Arial"/>
                <a:cs typeface="Arial"/>
                <a:sym typeface="Arial"/>
              </a:rPr>
              <a:t>d contact them to retake YPT before submitting your final recharter paperwork</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2802</Words>
  <Application>Microsoft Office PowerPoint</Application>
  <PresentationFormat>Widescreen</PresentationFormat>
  <Paragraphs>289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Trebuchet MS</vt:lpstr>
      <vt:lpstr>Adelle</vt:lpstr>
      <vt:lpstr>Libre Franklin</vt:lpstr>
      <vt:lpstr>Noto Sans Symbols</vt:lpstr>
      <vt:lpstr>Technic</vt:lpstr>
      <vt:lpstr>2022 Internet Recharter Guide and Timeline</vt:lpstr>
      <vt:lpstr>2022 Internet Recharter Guide and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Internet Recharter Guide and Timeline</dc:title>
  <dc:creator/>
  <cp:lastModifiedBy>Lewis Hays</cp:lastModifiedBy>
  <cp:revision>9</cp:revision>
  <cp:lastPrinted>2022-08-31T22:30:07Z</cp:lastPrinted>
  <dcterms:created xsi:type="dcterms:W3CDTF">2022-04-09T05:17:19Z</dcterms:created>
  <dcterms:modified xsi:type="dcterms:W3CDTF">2022-09-20T18:56:56Z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